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0" r:id="rId1"/>
  </p:sldMasterIdLst>
  <p:notesMasterIdLst>
    <p:notesMasterId r:id="rId48"/>
  </p:notesMasterIdLst>
  <p:sldIdLst>
    <p:sldId id="297" r:id="rId2"/>
    <p:sldId id="298" r:id="rId3"/>
    <p:sldId id="299" r:id="rId4"/>
    <p:sldId id="300" r:id="rId5"/>
    <p:sldId id="301" r:id="rId6"/>
    <p:sldId id="307" r:id="rId7"/>
    <p:sldId id="302" r:id="rId8"/>
    <p:sldId id="303" r:id="rId9"/>
    <p:sldId id="309" r:id="rId10"/>
    <p:sldId id="310" r:id="rId11"/>
    <p:sldId id="311" r:id="rId12"/>
    <p:sldId id="312" r:id="rId13"/>
    <p:sldId id="314" r:id="rId14"/>
    <p:sldId id="313" r:id="rId15"/>
    <p:sldId id="315" r:id="rId16"/>
    <p:sldId id="316" r:id="rId17"/>
    <p:sldId id="317" r:id="rId18"/>
    <p:sldId id="308" r:id="rId19"/>
    <p:sldId id="304" r:id="rId20"/>
    <p:sldId id="305" r:id="rId21"/>
    <p:sldId id="318" r:id="rId22"/>
    <p:sldId id="319" r:id="rId23"/>
    <p:sldId id="320" r:id="rId24"/>
    <p:sldId id="325" r:id="rId25"/>
    <p:sldId id="326" r:id="rId26"/>
    <p:sldId id="321" r:id="rId27"/>
    <p:sldId id="322" r:id="rId28"/>
    <p:sldId id="327" r:id="rId29"/>
    <p:sldId id="323" r:id="rId30"/>
    <p:sldId id="328" r:id="rId31"/>
    <p:sldId id="324" r:id="rId32"/>
    <p:sldId id="341" r:id="rId33"/>
    <p:sldId id="329" r:id="rId34"/>
    <p:sldId id="330" r:id="rId35"/>
    <p:sldId id="342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06" r:id="rId46"/>
    <p:sldId id="340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FCA8F1-0305-4A90-BD47-4D2456F5773A}">
  <a:tblStyle styleId="{B5FCA8F1-0305-4A90-BD47-4D2456F577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 varScale="1">
        <p:scale>
          <a:sx n="128" d="100"/>
          <a:sy n="128" d="100"/>
        </p:scale>
        <p:origin x="168" y="6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126647-A981-6F4C-BEA5-8339A4B80B3D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4B7442F8-85D1-C643-BC63-5C7986F3280B}">
      <dgm:prSet phldrT="[Text]"/>
      <dgm:spPr/>
      <dgm:t>
        <a:bodyPr/>
        <a:lstStyle/>
        <a:p>
          <a:r>
            <a:rPr lang="en-US" dirty="0"/>
            <a:t>Clear Green Gems (</a:t>
          </a:r>
          <a:r>
            <a:rPr lang="en-US" dirty="0" err="1"/>
            <a:t>checkScreen</a:t>
          </a:r>
          <a:r>
            <a:rPr lang="en-US" dirty="0"/>
            <a:t>())</a:t>
          </a:r>
        </a:p>
      </dgm:t>
    </dgm:pt>
    <dgm:pt modelId="{326DCAA8-6AF0-A941-A91B-025977BF0DF1}" type="parTrans" cxnId="{52EAAA45-F153-A942-8FC9-3BD2F18E94CB}">
      <dgm:prSet/>
      <dgm:spPr/>
      <dgm:t>
        <a:bodyPr/>
        <a:lstStyle/>
        <a:p>
          <a:endParaRPr lang="en-US"/>
        </a:p>
      </dgm:t>
    </dgm:pt>
    <dgm:pt modelId="{76C0362D-1546-1340-BAFF-CF65721A058A}" type="sibTrans" cxnId="{52EAAA45-F153-A942-8FC9-3BD2F18E94CB}">
      <dgm:prSet/>
      <dgm:spPr/>
      <dgm:t>
        <a:bodyPr/>
        <a:lstStyle/>
        <a:p>
          <a:endParaRPr lang="en-US"/>
        </a:p>
      </dgm:t>
    </dgm:pt>
    <dgm:pt modelId="{4DC88286-AB0D-0146-914D-B6C1CE501B98}">
      <dgm:prSet phldrT="[Text]"/>
      <dgm:spPr/>
      <dgm:t>
        <a:bodyPr/>
        <a:lstStyle/>
        <a:p>
          <a:r>
            <a:rPr lang="en-US" dirty="0"/>
            <a:t>Clear Blue Gems</a:t>
          </a:r>
        </a:p>
        <a:p>
          <a:r>
            <a:rPr lang="en-US" dirty="0"/>
            <a:t>(</a:t>
          </a:r>
          <a:r>
            <a:rPr lang="en-US" dirty="0" err="1"/>
            <a:t>checkScreen</a:t>
          </a:r>
          <a:r>
            <a:rPr lang="en-US" dirty="0"/>
            <a:t>())</a:t>
          </a:r>
        </a:p>
      </dgm:t>
    </dgm:pt>
    <dgm:pt modelId="{409A4ABF-E1BF-6149-B0F0-79B2AE3435F7}" type="parTrans" cxnId="{C0BC90B9-51AF-4D41-9D1A-9E419BA08618}">
      <dgm:prSet/>
      <dgm:spPr/>
      <dgm:t>
        <a:bodyPr/>
        <a:lstStyle/>
        <a:p>
          <a:endParaRPr lang="en-US"/>
        </a:p>
      </dgm:t>
    </dgm:pt>
    <dgm:pt modelId="{0C652295-CC52-AE43-8974-3EB4027DAE07}" type="sibTrans" cxnId="{C0BC90B9-51AF-4D41-9D1A-9E419BA08618}">
      <dgm:prSet/>
      <dgm:spPr/>
      <dgm:t>
        <a:bodyPr/>
        <a:lstStyle/>
        <a:p>
          <a:endParaRPr lang="en-US"/>
        </a:p>
      </dgm:t>
    </dgm:pt>
    <dgm:pt modelId="{8D2B8032-8B91-D44C-B19D-0176BECDED18}">
      <dgm:prSet phldrT="[Text]"/>
      <dgm:spPr/>
      <dgm:t>
        <a:bodyPr/>
        <a:lstStyle/>
        <a:p>
          <a:r>
            <a:rPr lang="en-US" dirty="0"/>
            <a:t>Clear Yellow Gems</a:t>
          </a:r>
        </a:p>
        <a:p>
          <a:r>
            <a:rPr lang="en-US" dirty="0"/>
            <a:t>(</a:t>
          </a:r>
          <a:r>
            <a:rPr lang="en-US" dirty="0" err="1"/>
            <a:t>checkScreen</a:t>
          </a:r>
          <a:r>
            <a:rPr lang="en-US" dirty="0"/>
            <a:t>())</a:t>
          </a:r>
        </a:p>
      </dgm:t>
    </dgm:pt>
    <dgm:pt modelId="{A569F81C-B1FF-6944-9A11-D69C362F0C3E}" type="parTrans" cxnId="{9C9987D2-02E3-AB4E-B264-1AC901E12494}">
      <dgm:prSet/>
      <dgm:spPr/>
      <dgm:t>
        <a:bodyPr/>
        <a:lstStyle/>
        <a:p>
          <a:endParaRPr lang="en-US"/>
        </a:p>
      </dgm:t>
    </dgm:pt>
    <dgm:pt modelId="{58D015AD-8F5B-7A4D-B9BC-3518E356F54F}" type="sibTrans" cxnId="{9C9987D2-02E3-AB4E-B264-1AC901E12494}">
      <dgm:prSet/>
      <dgm:spPr/>
      <dgm:t>
        <a:bodyPr/>
        <a:lstStyle/>
        <a:p>
          <a:endParaRPr lang="en-US"/>
        </a:p>
      </dgm:t>
    </dgm:pt>
    <dgm:pt modelId="{E18A7667-E186-AF48-909E-AF10F4CF5FFA}" type="pres">
      <dgm:prSet presAssocID="{2F126647-A981-6F4C-BEA5-8339A4B80B3D}" presName="Name0" presStyleCnt="0">
        <dgm:presLayoutVars>
          <dgm:dir/>
          <dgm:resizeHandles val="exact"/>
        </dgm:presLayoutVars>
      </dgm:prSet>
      <dgm:spPr/>
    </dgm:pt>
    <dgm:pt modelId="{F82995BC-12FF-444C-AB81-EE65A3550AD5}" type="pres">
      <dgm:prSet presAssocID="{4B7442F8-85D1-C643-BC63-5C7986F3280B}" presName="parTxOnly" presStyleLbl="node1" presStyleIdx="0" presStyleCnt="3">
        <dgm:presLayoutVars>
          <dgm:bulletEnabled val="1"/>
        </dgm:presLayoutVars>
      </dgm:prSet>
      <dgm:spPr/>
    </dgm:pt>
    <dgm:pt modelId="{C3018BFC-2E4D-374F-B075-973AE7118763}" type="pres">
      <dgm:prSet presAssocID="{76C0362D-1546-1340-BAFF-CF65721A058A}" presName="parSpace" presStyleCnt="0"/>
      <dgm:spPr/>
    </dgm:pt>
    <dgm:pt modelId="{421684CE-B882-A64E-B51C-1E3ACECACF85}" type="pres">
      <dgm:prSet presAssocID="{4DC88286-AB0D-0146-914D-B6C1CE501B98}" presName="parTxOnly" presStyleLbl="node1" presStyleIdx="1" presStyleCnt="3">
        <dgm:presLayoutVars>
          <dgm:bulletEnabled val="1"/>
        </dgm:presLayoutVars>
      </dgm:prSet>
      <dgm:spPr/>
    </dgm:pt>
    <dgm:pt modelId="{34E82B05-B61F-7D4C-9619-51903186A7AE}" type="pres">
      <dgm:prSet presAssocID="{0C652295-CC52-AE43-8974-3EB4027DAE07}" presName="parSpace" presStyleCnt="0"/>
      <dgm:spPr/>
    </dgm:pt>
    <dgm:pt modelId="{C6588991-8C94-EF4A-B6CD-E8BEDF5A4F90}" type="pres">
      <dgm:prSet presAssocID="{8D2B8032-8B91-D44C-B19D-0176BECDED18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645C843-B093-734D-A50B-434251A19078}" type="presOf" srcId="{8D2B8032-8B91-D44C-B19D-0176BECDED18}" destId="{C6588991-8C94-EF4A-B6CD-E8BEDF5A4F90}" srcOrd="0" destOrd="0" presId="urn:microsoft.com/office/officeart/2005/8/layout/hChevron3"/>
    <dgm:cxn modelId="{52EAAA45-F153-A942-8FC9-3BD2F18E94CB}" srcId="{2F126647-A981-6F4C-BEA5-8339A4B80B3D}" destId="{4B7442F8-85D1-C643-BC63-5C7986F3280B}" srcOrd="0" destOrd="0" parTransId="{326DCAA8-6AF0-A941-A91B-025977BF0DF1}" sibTransId="{76C0362D-1546-1340-BAFF-CF65721A058A}"/>
    <dgm:cxn modelId="{6D0AD257-18A9-6648-B629-16BAD3118BD4}" type="presOf" srcId="{2F126647-A981-6F4C-BEA5-8339A4B80B3D}" destId="{E18A7667-E186-AF48-909E-AF10F4CF5FFA}" srcOrd="0" destOrd="0" presId="urn:microsoft.com/office/officeart/2005/8/layout/hChevron3"/>
    <dgm:cxn modelId="{9FE13B64-E6DB-CE45-BB71-9AE6D425E6B2}" type="presOf" srcId="{4B7442F8-85D1-C643-BC63-5C7986F3280B}" destId="{F82995BC-12FF-444C-AB81-EE65A3550AD5}" srcOrd="0" destOrd="0" presId="urn:microsoft.com/office/officeart/2005/8/layout/hChevron3"/>
    <dgm:cxn modelId="{C749EE9F-52A1-C945-8AD8-B650DD588014}" type="presOf" srcId="{4DC88286-AB0D-0146-914D-B6C1CE501B98}" destId="{421684CE-B882-A64E-B51C-1E3ACECACF85}" srcOrd="0" destOrd="0" presId="urn:microsoft.com/office/officeart/2005/8/layout/hChevron3"/>
    <dgm:cxn modelId="{C0BC90B9-51AF-4D41-9D1A-9E419BA08618}" srcId="{2F126647-A981-6F4C-BEA5-8339A4B80B3D}" destId="{4DC88286-AB0D-0146-914D-B6C1CE501B98}" srcOrd="1" destOrd="0" parTransId="{409A4ABF-E1BF-6149-B0F0-79B2AE3435F7}" sibTransId="{0C652295-CC52-AE43-8974-3EB4027DAE07}"/>
    <dgm:cxn modelId="{9C9987D2-02E3-AB4E-B264-1AC901E12494}" srcId="{2F126647-A981-6F4C-BEA5-8339A4B80B3D}" destId="{8D2B8032-8B91-D44C-B19D-0176BECDED18}" srcOrd="2" destOrd="0" parTransId="{A569F81C-B1FF-6944-9A11-D69C362F0C3E}" sibTransId="{58D015AD-8F5B-7A4D-B9BC-3518E356F54F}"/>
    <dgm:cxn modelId="{7E4671B3-8047-7E40-AFC8-E29C84437D30}" type="presParOf" srcId="{E18A7667-E186-AF48-909E-AF10F4CF5FFA}" destId="{F82995BC-12FF-444C-AB81-EE65A3550AD5}" srcOrd="0" destOrd="0" presId="urn:microsoft.com/office/officeart/2005/8/layout/hChevron3"/>
    <dgm:cxn modelId="{C4607571-CDF5-AD41-9643-AA51D3BD0F8E}" type="presParOf" srcId="{E18A7667-E186-AF48-909E-AF10F4CF5FFA}" destId="{C3018BFC-2E4D-374F-B075-973AE7118763}" srcOrd="1" destOrd="0" presId="urn:microsoft.com/office/officeart/2005/8/layout/hChevron3"/>
    <dgm:cxn modelId="{4DBE8358-6328-4541-95BF-D000E57EFB67}" type="presParOf" srcId="{E18A7667-E186-AF48-909E-AF10F4CF5FFA}" destId="{421684CE-B882-A64E-B51C-1E3ACECACF85}" srcOrd="2" destOrd="0" presId="urn:microsoft.com/office/officeart/2005/8/layout/hChevron3"/>
    <dgm:cxn modelId="{D796FCB1-0509-634F-917B-06C4EDABD6A8}" type="presParOf" srcId="{E18A7667-E186-AF48-909E-AF10F4CF5FFA}" destId="{34E82B05-B61F-7D4C-9619-51903186A7AE}" srcOrd="3" destOrd="0" presId="urn:microsoft.com/office/officeart/2005/8/layout/hChevron3"/>
    <dgm:cxn modelId="{3F5FFCD1-A0E1-8846-A4D9-A772D2980F5D}" type="presParOf" srcId="{E18A7667-E186-AF48-909E-AF10F4CF5FFA}" destId="{C6588991-8C94-EF4A-B6CD-E8BEDF5A4F9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95BC-12FF-444C-AB81-EE65A3550AD5}">
      <dsp:nvSpPr>
        <dsp:cNvPr id="0" name=""/>
        <dsp:cNvSpPr/>
      </dsp:nvSpPr>
      <dsp:spPr>
        <a:xfrm>
          <a:off x="2678" y="183673"/>
          <a:ext cx="2342554" cy="93702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Clear Green Gems (</a:t>
          </a:r>
          <a:r>
            <a:rPr lang="en-US" sz="1400" kern="1200" dirty="0" err="1"/>
            <a:t>checkScreen</a:t>
          </a:r>
          <a:r>
            <a:rPr lang="en-US" sz="1400" kern="1200" dirty="0"/>
            <a:t>())</a:t>
          </a:r>
        </a:p>
      </dsp:txBody>
      <dsp:txXfrm>
        <a:off x="2678" y="183673"/>
        <a:ext cx="2108299" cy="937021"/>
      </dsp:txXfrm>
    </dsp:sp>
    <dsp:sp modelId="{421684CE-B882-A64E-B51C-1E3ACECACF85}">
      <dsp:nvSpPr>
        <dsp:cNvPr id="0" name=""/>
        <dsp:cNvSpPr/>
      </dsp:nvSpPr>
      <dsp:spPr>
        <a:xfrm>
          <a:off x="1876722" y="183673"/>
          <a:ext cx="2342554" cy="93702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Clear Blue Gems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</a:t>
          </a:r>
          <a:r>
            <a:rPr lang="en-US" sz="1400" kern="1200" dirty="0" err="1"/>
            <a:t>checkScreen</a:t>
          </a:r>
          <a:r>
            <a:rPr lang="en-US" sz="1400" kern="1200" dirty="0"/>
            <a:t>())</a:t>
          </a:r>
        </a:p>
      </dsp:txBody>
      <dsp:txXfrm>
        <a:off x="2345233" y="183673"/>
        <a:ext cx="1405533" cy="937021"/>
      </dsp:txXfrm>
    </dsp:sp>
    <dsp:sp modelId="{C6588991-8C94-EF4A-B6CD-E8BEDF5A4F90}">
      <dsp:nvSpPr>
        <dsp:cNvPr id="0" name=""/>
        <dsp:cNvSpPr/>
      </dsp:nvSpPr>
      <dsp:spPr>
        <a:xfrm>
          <a:off x="3750766" y="183673"/>
          <a:ext cx="2342554" cy="93702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Clear Yellow Gems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</a:t>
          </a:r>
          <a:r>
            <a:rPr lang="en-US" sz="1400" kern="1200" dirty="0" err="1"/>
            <a:t>checkScreen</a:t>
          </a:r>
          <a:r>
            <a:rPr lang="en-US" sz="1400" kern="1200" dirty="0"/>
            <a:t>())</a:t>
          </a:r>
        </a:p>
      </dsp:txBody>
      <dsp:txXfrm>
        <a:off x="4219277" y="183673"/>
        <a:ext cx="1405533" cy="937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e91814abe_1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e91814abe_1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e91814abe_1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e91814abe_1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e91814abe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e91814abe_1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e91814abe_1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e91814abe_1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e91814abe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e91814abe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an activity here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e91814abe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e91814abe_1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e91814abe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e91814abe_1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e91814ab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e91814ab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e91814abe_1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e91814abe_1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e91814abe_1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e91814abe_1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5650" y="0"/>
            <a:ext cx="5950761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706411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856" y="2571749"/>
            <a:ext cx="4138550" cy="1701419"/>
          </a:xfrm>
        </p:spPr>
        <p:txBody>
          <a:bodyPr anchor="t">
            <a:normAutofit/>
          </a:bodyPr>
          <a:lstStyle>
            <a:lvl1pPr algn="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9206" y="1701590"/>
            <a:ext cx="4018200" cy="870160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643462" y="2447139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8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710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1645677" y="480919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7" y="606042"/>
            <a:ext cx="5965568" cy="807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64741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7752856" y="300504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29536" y="604363"/>
            <a:ext cx="994889" cy="393309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6564" y="727807"/>
            <a:ext cx="4850177" cy="38096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97017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140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lang="en-US" dirty="0"/>
          </a:p>
          <a:p>
            <a:pPr lvl="1"/>
            <a:r>
              <a:rPr lang="en-US" dirty="0" err="1"/>
              <a:t>asd</a:t>
            </a:r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926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452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1646207" y="480919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679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1643882" y="2221939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2360440"/>
            <a:ext cx="5967420" cy="1068560"/>
          </a:xfrm>
        </p:spPr>
        <p:txBody>
          <a:bodyPr anchor="t">
            <a:normAutofit/>
          </a:bodyPr>
          <a:lstStyle>
            <a:lvl1pPr algn="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477" y="1701590"/>
            <a:ext cx="5843948" cy="658851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94929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604363"/>
            <a:ext cx="5963238" cy="8112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4031" y="1539087"/>
            <a:ext cx="2918970" cy="2998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9977" y="1539086"/>
            <a:ext cx="2920667" cy="2998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TextBox 9"/>
          <p:cNvSpPr txBox="1"/>
          <p:nvPr/>
        </p:nvSpPr>
        <p:spPr>
          <a:xfrm>
            <a:off x="1647129" y="480917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434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1645238" y="477318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604364"/>
            <a:ext cx="5967420" cy="8087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6964" y="1539086"/>
            <a:ext cx="2922350" cy="5353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6964" y="2138498"/>
            <a:ext cx="2920217" cy="2303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9975" y="1539086"/>
            <a:ext cx="2924849" cy="5353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99976" y="2138498"/>
            <a:ext cx="2924849" cy="2303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69315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1647129" y="480919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788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668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165616" y="845662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743" y="961839"/>
            <a:ext cx="1998271" cy="1427431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115" y="604363"/>
            <a:ext cx="4084709" cy="393309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7742" y="2389616"/>
            <a:ext cx="1998271" cy="1789798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981757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60296" y="2422"/>
            <a:ext cx="3472301" cy="51435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66015" y="845662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430" y="961839"/>
            <a:ext cx="2978240" cy="1425355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7741" y="2387196"/>
            <a:ext cx="2978906" cy="1789796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95898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6" y="1578901"/>
            <a:ext cx="7020154" cy="3564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723131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8857" y="606042"/>
            <a:ext cx="5968748" cy="8079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199" y="1539087"/>
            <a:ext cx="5847405" cy="2998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607549" y="3952953"/>
            <a:ext cx="1997047" cy="13716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1677848" y="2745858"/>
            <a:ext cx="4414014" cy="134382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6" y="123445"/>
            <a:ext cx="477545" cy="242138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7" name="Rectangle 56"/>
          <p:cNvSpPr/>
          <p:nvPr/>
        </p:nvSpPr>
        <p:spPr>
          <a:xfrm>
            <a:off x="721532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1857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55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8366" algn="l" defTabSz="685800" rtl="0" eaLnBrk="1" latinLnBrk="0" hangingPunct="1">
        <a:lnSpc>
          <a:spcPct val="120000"/>
        </a:lnSpc>
        <a:spcBef>
          <a:spcPts val="750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35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05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981962" indent="-25374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331720" indent="-25374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681478" indent="-25374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031236" indent="-25374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armorgames.com/play/12141/kingdom-rus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1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3.tiff"/><Relationship Id="rId10" Type="http://schemas.microsoft.com/office/2007/relationships/diagramDrawing" Target="../diagrams/drawing1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ameprogrammingpatterns.com/event-queue.html" TargetMode="External"/><Relationship Id="rId2" Type="http://schemas.openxmlformats.org/officeDocument/2006/relationships/hyperlink" Target="http://gameprogrammingpatterns.com/observer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ourcemaking.com/design_patterns/observe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ameprogrammingpatterns.com/observer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"/>
          <p:cNvSpPr txBox="1">
            <a:spLocks noGrp="1"/>
          </p:cNvSpPr>
          <p:nvPr>
            <p:ph type="ctrTitle"/>
          </p:nvPr>
        </p:nvSpPr>
        <p:spPr>
          <a:xfrm>
            <a:off x="1958855" y="2571749"/>
            <a:ext cx="4404237" cy="17014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85000"/>
                  </a:schemeClr>
                </a:solidFill>
              </a:rPr>
              <a:t>Communication</a:t>
            </a:r>
            <a:br>
              <a:rPr lang="en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" dirty="0">
                <a:solidFill>
                  <a:schemeClr val="tx1">
                    <a:lumMod val="85000"/>
                  </a:schemeClr>
                </a:solidFill>
              </a:rPr>
              <a:t>Patterns</a:t>
            </a:r>
            <a:endParaRPr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7D725C0-8435-534B-AF35-60C6FC1CF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 Presentation: Part 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2EBF-00BC-8B4E-A2ED-E1C162BC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2567"/>
            <a:ext cx="8222100" cy="767700"/>
          </a:xfrm>
        </p:spPr>
        <p:txBody>
          <a:bodyPr/>
          <a:lstStyle/>
          <a:p>
            <a:r>
              <a:rPr lang="en-US" dirty="0"/>
              <a:t>From: Game Programming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39F3B-9271-AE44-98A2-EF0D8BE92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224" y="968476"/>
            <a:ext cx="7978776" cy="27102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/>
              <a:t>Achievement Unlocked: Fell Off Bridge</a:t>
            </a:r>
          </a:p>
          <a:p>
            <a:r>
              <a:rPr lang="en-US" sz="1800" dirty="0"/>
              <a:t>Do we calculate this every time a call to the physics engine is made? </a:t>
            </a:r>
          </a:p>
          <a:p>
            <a:pPr lvl="1"/>
            <a:r>
              <a:rPr lang="en-US" sz="1600" dirty="0"/>
              <a:t>NO!</a:t>
            </a:r>
          </a:p>
          <a:p>
            <a:r>
              <a:rPr lang="en-US" sz="1800" dirty="0"/>
              <a:t>Instead we announce when we start calculating a fall</a:t>
            </a:r>
          </a:p>
          <a:p>
            <a:r>
              <a:rPr lang="en-US" sz="1800" dirty="0"/>
              <a:t>Anything that needs to know is listening for the event</a:t>
            </a:r>
          </a:p>
          <a:p>
            <a:pPr lvl="1"/>
            <a:r>
              <a:rPr lang="en-US" sz="1650" dirty="0"/>
              <a:t>Things like the Achievement Observer</a:t>
            </a:r>
          </a:p>
          <a:p>
            <a:pPr lvl="1"/>
            <a:r>
              <a:rPr lang="en-US" sz="1650" dirty="0"/>
              <a:t>Or perhaps something that plays a falling sound</a:t>
            </a:r>
          </a:p>
          <a:p>
            <a:endParaRPr lang="en-US" dirty="0"/>
          </a:p>
        </p:txBody>
      </p:sp>
      <p:pic>
        <p:nvPicPr>
          <p:cNvPr id="4" name="Wilhelm_Scream.ogg">
            <a:hlinkClick r:id="" action="ppaction://media"/>
            <a:extLst>
              <a:ext uri="{FF2B5EF4-FFF2-40B4-BE49-F238E27FC236}">
                <a16:creationId xmlns:a16="http://schemas.microsoft.com/office/drawing/2014/main" id="{49B5D336-1F1F-094B-BBC8-7C793FFD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5944" y="3284396"/>
            <a:ext cx="271604" cy="2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0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7503-F1C3-C945-87C3-17B87949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8499C-A312-554A-A2F9-DEC08D48E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097" y="1638676"/>
            <a:ext cx="5232903" cy="3504823"/>
          </a:xfrm>
        </p:spPr>
        <p:txBody>
          <a:bodyPr/>
          <a:lstStyle/>
          <a:p>
            <a:r>
              <a:rPr lang="en-US" dirty="0"/>
              <a:t>Once the virtual class is implemented we have an Observer</a:t>
            </a:r>
          </a:p>
          <a:p>
            <a:r>
              <a:rPr lang="en-US" dirty="0"/>
              <a:t>In this case the subject performing the action is the one being observed.</a:t>
            </a:r>
          </a:p>
          <a:p>
            <a:r>
              <a:rPr lang="en-US" dirty="0"/>
              <a:t>Our main goal here is to ensure that nothing depends on anything else being present</a:t>
            </a:r>
          </a:p>
          <a:p>
            <a:pPr lvl="1"/>
            <a:r>
              <a:rPr lang="en-US" dirty="0"/>
              <a:t>The Subject communicates with the observer but isn't coupled, either one could go away and nothing would break</a:t>
            </a:r>
          </a:p>
          <a:p>
            <a:pPr lvl="1"/>
            <a:r>
              <a:rPr lang="en-US" dirty="0"/>
              <a:t>The same is true for multiple observers</a:t>
            </a:r>
          </a:p>
        </p:txBody>
      </p:sp>
      <p:pic>
        <p:nvPicPr>
          <p:cNvPr id="5" name="Picture 4" descr="class Achievements : public Observer&#10;{&#10;public:&#10;virtual void onNotify(const Entity&amp; entity, Event event)&#10;{&#10;    switch (event)&#10;    {&#10;    case EVENT_ENTITY_FELL:&#10;       if(entity.isHero() &amp;&amp; heroIsOnBridge__&#10;       {&#10;         unlock(ACHIEVEMENT_FELL_OFF_BRIDGE);&#10;        }&#10;        break;&#10;&#10;private &#10;void unlock(Achievement achivement)&#10; {&#10;   //unlock if not already unlocked...&#10;}&#10;bool heroIsOnBridge_;&#10;&#10;};&#10;">
            <a:extLst>
              <a:ext uri="{FF2B5EF4-FFF2-40B4-BE49-F238E27FC236}">
                <a16:creationId xmlns:a16="http://schemas.microsoft.com/office/drawing/2014/main" id="{6C3FF5C1-A42F-6647-81D6-91A5B9843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2101"/>
            <a:ext cx="4168141" cy="3631399"/>
          </a:xfrm>
          <a:prstGeom prst="rect">
            <a:avLst/>
          </a:prstGeom>
        </p:spPr>
      </p:pic>
      <p:pic>
        <p:nvPicPr>
          <p:cNvPr id="6" name="Picture 5" descr="class Observer&#10;{&#10;public:&#10;    virtual ~Observer() {}&#10;    virtual void onNotify(const Entity&amp; entity, Event event) = 0;&#10;};">
            <a:extLst>
              <a:ext uri="{FF2B5EF4-FFF2-40B4-BE49-F238E27FC236}">
                <a16:creationId xmlns:a16="http://schemas.microsoft.com/office/drawing/2014/main" id="{B53C8C21-EB39-AE43-907D-7EA5523B5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032"/>
            <a:ext cx="4168141" cy="929755"/>
          </a:xfrm>
          <a:prstGeom prst="rect">
            <a:avLst/>
          </a:prstGeom>
        </p:spPr>
      </p:pic>
      <p:pic>
        <p:nvPicPr>
          <p:cNvPr id="7" name="Wilhelm_Scream.ogg">
            <a:hlinkClick r:id="" action="ppaction://media"/>
            <a:extLst>
              <a:ext uri="{FF2B5EF4-FFF2-40B4-BE49-F238E27FC236}">
                <a16:creationId xmlns:a16="http://schemas.microsoft.com/office/drawing/2014/main" id="{E1C423CE-9FC1-C742-9DF6-12FDDC947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5268" y="357010"/>
            <a:ext cx="271604" cy="2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F2F1-535C-434D-8A0D-568F33C2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one but a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DCF97-F8D1-2047-800E-4E9E52D81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multiple observers for a simple reason:</a:t>
            </a:r>
          </a:p>
          <a:p>
            <a:pPr marL="596900" lvl="1" indent="0">
              <a:buNone/>
            </a:pPr>
            <a:r>
              <a:rPr lang="en-US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What happens if we get the 'fell of bridge' achievement and the sound was connected to the same observer?</a:t>
            </a:r>
          </a:p>
          <a:p>
            <a:pPr marL="596900" lvl="1" indent="0">
              <a:buNone/>
            </a:pPr>
            <a:endParaRPr lang="en-US"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sz="1950" dirty="0"/>
              <a:t>We need an observer for each event. </a:t>
            </a:r>
            <a:endParaRPr lang="en-US" sz="195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Wilhelm_Scream.ogg">
            <a:hlinkClick r:id="" action="ppaction://media"/>
            <a:extLst>
              <a:ext uri="{FF2B5EF4-FFF2-40B4-BE49-F238E27FC236}">
                <a16:creationId xmlns:a16="http://schemas.microsoft.com/office/drawing/2014/main" id="{A5AB81E2-92C1-4146-8675-AB9FBEAA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5944" y="3284396"/>
            <a:ext cx="271604" cy="2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9F4B-A312-F34C-99A6-A6D7A07E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</a:t>
            </a:r>
            <a:endParaRPr lang="en-US" strike="sngStrike" dirty="0"/>
          </a:p>
        </p:txBody>
      </p:sp>
      <p:pic>
        <p:nvPicPr>
          <p:cNvPr id="4" name="Picture 3" descr="class Subject&#10;{&#10;private&#10;    Observer* observers_[MAX_OBSERVERS];&#10;    int numObservers_;&#10;}">
            <a:extLst>
              <a:ext uri="{FF2B5EF4-FFF2-40B4-BE49-F238E27FC236}">
                <a16:creationId xmlns:a16="http://schemas.microsoft.com/office/drawing/2014/main" id="{83AA3C79-2534-F846-90BB-9941792D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65600" cy="1409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A039-B2D8-3549-8750-3F512ACBE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629624"/>
            <a:ext cx="4409038" cy="3232087"/>
          </a:xfrm>
        </p:spPr>
        <p:txBody>
          <a:bodyPr/>
          <a:lstStyle/>
          <a:p>
            <a:r>
              <a:rPr lang="en-US" dirty="0"/>
              <a:t>The subject being observed is responsible for notifications</a:t>
            </a:r>
          </a:p>
          <a:p>
            <a:r>
              <a:rPr lang="en-US" dirty="0"/>
              <a:t>More importantly it exposes a public API for modifying the </a:t>
            </a:r>
            <a:r>
              <a:rPr lang="en-US" b="1" dirty="0"/>
              <a:t>list</a:t>
            </a:r>
            <a:r>
              <a:rPr lang="en-US" dirty="0"/>
              <a:t> of observers.</a:t>
            </a:r>
          </a:p>
          <a:p>
            <a:r>
              <a:rPr lang="en-US" dirty="0"/>
              <a:t>The subject </a:t>
            </a:r>
            <a:r>
              <a:rPr lang="en-US" b="1" dirty="0"/>
              <a:t>controls</a:t>
            </a:r>
            <a:r>
              <a:rPr lang="en-US" dirty="0"/>
              <a:t> who gets notifications but isn't </a:t>
            </a:r>
            <a:r>
              <a:rPr lang="en-US" b="1" dirty="0"/>
              <a:t>coupled</a:t>
            </a:r>
            <a:r>
              <a:rPr lang="en-US" dirty="0"/>
              <a:t> to them. </a:t>
            </a:r>
          </a:p>
          <a:p>
            <a:r>
              <a:rPr lang="en-US" dirty="0"/>
              <a:t>Since there is a list, observers can be added and removed, as necessary. </a:t>
            </a:r>
          </a:p>
          <a:p>
            <a:pPr lvl="1"/>
            <a:r>
              <a:rPr lang="en-US" dirty="0"/>
              <a:t>So when the achievement is met, that observer goes away, but the sound effect one stays in place. </a:t>
            </a:r>
          </a:p>
        </p:txBody>
      </p:sp>
      <p:pic>
        <p:nvPicPr>
          <p:cNvPr id="5" name="Picture 4" descr="class Subject&#10;{&#10;public:&#10;    void addObserver(Observer* observer)&#10;     {&#10;        //add to array&#10;     }&#10;&#10;    void removeObserver(Observer* observer)&#10;    {&#10;        // Remove from array...&#10;    }&#10;&#10;    // other stuff&#10;};">
            <a:extLst>
              <a:ext uri="{FF2B5EF4-FFF2-40B4-BE49-F238E27FC236}">
                <a16:creationId xmlns:a16="http://schemas.microsoft.com/office/drawing/2014/main" id="{187F3BC8-3E6A-2D40-B872-183C91632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9075"/>
            <a:ext cx="4457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9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DA8F-4A5D-B34C-9E37-4C4ED55F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Controls the List?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3C7DB-029B-3B4B-9D40-060E04932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900" y="1846647"/>
            <a:ext cx="8222100" cy="2710200"/>
          </a:xfrm>
        </p:spPr>
        <p:txBody>
          <a:bodyPr>
            <a:normAutofit/>
          </a:bodyPr>
          <a:lstStyle/>
          <a:p>
            <a:r>
              <a:rPr lang="en-US" sz="2000" dirty="0"/>
              <a:t>The 'Subject' is responsible for the list of observers</a:t>
            </a:r>
          </a:p>
          <a:p>
            <a:r>
              <a:rPr lang="en-US" sz="2000" dirty="0"/>
              <a:t>In this case the subject is likely the player object</a:t>
            </a:r>
          </a:p>
          <a:p>
            <a:r>
              <a:rPr lang="en-US" sz="2000" dirty="0"/>
              <a:t>The 'Subject' has one more task: Notifying the observers</a:t>
            </a:r>
          </a:p>
          <a:p>
            <a:pPr lvl="1"/>
            <a:r>
              <a:rPr lang="en-US" sz="1850" dirty="0"/>
              <a:t>Or do they? </a:t>
            </a:r>
          </a:p>
        </p:txBody>
      </p:sp>
    </p:spTree>
    <p:extLst>
      <p:ext uri="{BB962C8B-B14F-4D97-AF65-F5344CB8AC3E}">
        <p14:creationId xmlns:p14="http://schemas.microsoft.com/office/powerpoint/2010/main" val="398424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5174-C643-8C41-8B52-864B79FD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F20F9-B379-7C4C-BA09-BFDAA75B6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758" y="1429218"/>
            <a:ext cx="7888242" cy="2710200"/>
          </a:xfrm>
        </p:spPr>
        <p:txBody>
          <a:bodyPr>
            <a:normAutofit/>
          </a:bodyPr>
          <a:lstStyle/>
          <a:p>
            <a:r>
              <a:rPr lang="en-US" sz="1800" dirty="0"/>
              <a:t>Each observer was connected to the next?</a:t>
            </a:r>
          </a:p>
          <a:p>
            <a:pPr lvl="1"/>
            <a:r>
              <a:rPr lang="en-US" sz="1650" dirty="0"/>
              <a:t>Linked in some form of list… that is linked together... </a:t>
            </a:r>
          </a:p>
          <a:p>
            <a:r>
              <a:rPr lang="en-US" sz="1800" dirty="0"/>
              <a:t>Then each observer would be responsible for notifying the next in line… </a:t>
            </a:r>
          </a:p>
        </p:txBody>
      </p:sp>
      <p:pic>
        <p:nvPicPr>
          <p:cNvPr id="4" name="Picture 3" descr="What IF">
            <a:extLst>
              <a:ext uri="{FF2B5EF4-FFF2-40B4-BE49-F238E27FC236}">
                <a16:creationId xmlns:a16="http://schemas.microsoft.com/office/drawing/2014/main" id="{699B6F94-FF7F-724F-B000-417A597A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34" y="0"/>
            <a:ext cx="2222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64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38AA-2E12-3647-A3B0-878CEC49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0" y="32564"/>
            <a:ext cx="8222100" cy="767700"/>
          </a:xfrm>
        </p:spPr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85DD8-110A-4B48-8929-AF56867D7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0" y="706170"/>
            <a:ext cx="8222100" cy="4173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some common arguments against this pattern:</a:t>
            </a:r>
          </a:p>
          <a:p>
            <a:r>
              <a:rPr lang="en-US" dirty="0"/>
              <a:t>It is too slow</a:t>
            </a:r>
          </a:p>
          <a:p>
            <a:pPr lvl="1"/>
            <a:r>
              <a:rPr lang="en-US" dirty="0"/>
              <a:t>What if things get bogged down?</a:t>
            </a:r>
          </a:p>
          <a:p>
            <a:r>
              <a:rPr lang="en-US" dirty="0"/>
              <a:t>It is too fast</a:t>
            </a:r>
          </a:p>
          <a:p>
            <a:pPr lvl="1"/>
            <a:r>
              <a:rPr lang="en-US" dirty="0"/>
              <a:t>Since the subject pauses until observers are complete things can get out of whack.</a:t>
            </a:r>
          </a:p>
          <a:p>
            <a:r>
              <a:rPr lang="en-US" dirty="0"/>
              <a:t>What happens when an observer or subject is destroyed?</a:t>
            </a:r>
          </a:p>
          <a:p>
            <a:pPr lvl="1"/>
            <a:r>
              <a:rPr lang="en-US" dirty="0"/>
              <a:t>Implement some form of handler for this. If an observer is removed, and a subject has a pointer to that memory location you're </a:t>
            </a:r>
            <a:r>
              <a:rPr lang="en-US" dirty="0" err="1"/>
              <a:t>gonna</a:t>
            </a:r>
            <a:r>
              <a:rPr lang="en-US" dirty="0"/>
              <a:t> have a bad time. </a:t>
            </a:r>
          </a:p>
          <a:p>
            <a:pPr lvl="1"/>
            <a:r>
              <a:rPr lang="en-US" dirty="0"/>
              <a:t>If subject is trashed make a call to '</a:t>
            </a:r>
            <a:r>
              <a:rPr lang="en-US" dirty="0" err="1"/>
              <a:t>removeObserver</a:t>
            </a:r>
            <a:r>
              <a:rPr lang="en-US" dirty="0"/>
              <a:t>()' in the destructor and give the Observer the tools needed to handle that.</a:t>
            </a:r>
          </a:p>
          <a:p>
            <a:pPr lvl="2"/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</a:rPr>
              <a:t>having control over the destructor is one reason why </a:t>
            </a:r>
            <a:r>
              <a:rPr lang="en-US" dirty="0" err="1">
                <a:solidFill>
                  <a:schemeClr val="bg2">
                    <a:lumMod val="90000"/>
                    <a:lumOff val="10000"/>
                  </a:schemeClr>
                </a:solidFill>
              </a:rPr>
              <a:t>c++</a:t>
            </a:r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</a:rPr>
              <a:t> is SO common in games</a:t>
            </a:r>
          </a:p>
          <a:p>
            <a:pPr lvl="1"/>
            <a:r>
              <a:rPr lang="en-US" dirty="0"/>
              <a:t>Even better: make your base observer class </a:t>
            </a:r>
            <a:r>
              <a:rPr lang="en-US" dirty="0" err="1"/>
              <a:t>deregester</a:t>
            </a:r>
            <a:r>
              <a:rPr lang="en-US" dirty="0"/>
              <a:t> from everything when it is destroyed. Done.</a:t>
            </a:r>
          </a:p>
        </p:txBody>
      </p:sp>
    </p:spTree>
    <p:extLst>
      <p:ext uri="{BB962C8B-B14F-4D97-AF65-F5344CB8AC3E}">
        <p14:creationId xmlns:p14="http://schemas.microsoft.com/office/powerpoint/2010/main" val="51834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464B-3A68-A24B-B362-1D974ACF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/>
            <a:r>
              <a:rPr lang="en-US" sz="2800" dirty="0"/>
              <a:t>Lapsed Listener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C3C17-0BCF-5543-BEB8-880BC2C6D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384" y="1919075"/>
            <a:ext cx="7951616" cy="27102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 lied about final thoughts</a:t>
            </a:r>
          </a:p>
          <a:p>
            <a:r>
              <a:rPr lang="en-US" dirty="0"/>
              <a:t>If an observer fails to deregister when it no longer needs to listen it will keep the subject from being </a:t>
            </a:r>
            <a:r>
              <a:rPr lang="en-US" dirty="0" err="1"/>
              <a:t>GCd</a:t>
            </a:r>
            <a:endParaRPr lang="en-US" dirty="0"/>
          </a:p>
          <a:p>
            <a:r>
              <a:rPr lang="en-US" dirty="0"/>
              <a:t>It will also keep anything that references that subject from being </a:t>
            </a:r>
            <a:r>
              <a:rPr lang="en-US" dirty="0" err="1"/>
              <a:t>GCd</a:t>
            </a:r>
            <a:endParaRPr lang="en-US" dirty="0"/>
          </a:p>
          <a:p>
            <a:r>
              <a:rPr lang="en-US" dirty="0"/>
              <a:t>It will likely do this until the end of the program</a:t>
            </a:r>
          </a:p>
          <a:p>
            <a:pPr lvl="1"/>
            <a:r>
              <a:rPr lang="en-US" dirty="0"/>
              <a:t>Which may come sooner than you'd like if too much memory is leaked… </a:t>
            </a:r>
          </a:p>
        </p:txBody>
      </p:sp>
    </p:spTree>
    <p:extLst>
      <p:ext uri="{BB962C8B-B14F-4D97-AF65-F5344CB8AC3E}">
        <p14:creationId xmlns:p14="http://schemas.microsoft.com/office/powerpoint/2010/main" val="288237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65D8-0067-0F48-99F9-9E3C6B85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</a:rPr>
              <a:t>Event Bus</a:t>
            </a:r>
            <a:b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</a:rPr>
              <a:t>AKA Event Queue</a:t>
            </a:r>
          </a:p>
        </p:txBody>
      </p:sp>
      <p:pic>
        <p:nvPicPr>
          <p:cNvPr id="3" name="Picture 2" descr="Bus Simulator 18">
            <a:extLst>
              <a:ext uri="{FF2B5EF4-FFF2-40B4-BE49-F238E27FC236}">
                <a16:creationId xmlns:a16="http://schemas.microsoft.com/office/drawing/2014/main" id="{7C045F8F-388E-0C4A-8A1E-57C90647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65" y="1912938"/>
            <a:ext cx="2843291" cy="13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"/>
          <p:cNvSpPr txBox="1">
            <a:spLocks noGrp="1"/>
          </p:cNvSpPr>
          <p:nvPr>
            <p:ph type="title"/>
          </p:nvPr>
        </p:nvSpPr>
        <p:spPr>
          <a:xfrm>
            <a:off x="742384" y="0"/>
            <a:ext cx="7951616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Event Bus / Command Pattern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4" name="Google Shape;544;p61"/>
          <p:cNvSpPr txBox="1">
            <a:spLocks noGrp="1"/>
          </p:cNvSpPr>
          <p:nvPr>
            <p:ph type="body" idx="1"/>
          </p:nvPr>
        </p:nvSpPr>
        <p:spPr>
          <a:xfrm>
            <a:off x="3864700" y="935750"/>
            <a:ext cx="5221200" cy="3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public class </a:t>
            </a:r>
            <a:r>
              <a:rPr lang="en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GameEvent</a:t>
            </a: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{</a:t>
            </a:r>
            <a:b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//  some fields: event type ID, ref to sender, </a:t>
            </a:r>
            <a:r>
              <a:rPr lang="en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etc</a:t>
            </a:r>
            <a:b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}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Public class </a:t>
            </a:r>
            <a:r>
              <a:rPr lang="en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GameEventBus</a:t>
            </a: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: </a:t>
            </a:r>
            <a:r>
              <a:rPr lang="en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MonoBehaviour</a:t>
            </a: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{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private Queue&lt;</a:t>
            </a:r>
            <a:r>
              <a:rPr lang="en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GameEvent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&gt; _events;</a:t>
            </a:r>
            <a:b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public event Action&lt;</a:t>
            </a:r>
            <a:r>
              <a:rPr lang="en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GameEvent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&gt; </a:t>
            </a:r>
            <a:r>
              <a:rPr lang="en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OnGameEvent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;</a:t>
            </a:r>
            <a:endParaRPr b="1"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Public void </a:t>
            </a:r>
            <a:r>
              <a:rPr lang="en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AddEvent</a:t>
            </a: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(... event data) {</a:t>
            </a:r>
            <a:b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While (_</a:t>
            </a:r>
            <a:r>
              <a:rPr lang="en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evemts.Count</a:t>
            </a: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&gt; 0) {</a:t>
            </a:r>
            <a:b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    </a:t>
            </a:r>
            <a:r>
              <a:rPr lang="en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GameEvent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</a:t>
            </a:r>
            <a:r>
              <a:rPr lang="en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evt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= _</a:t>
            </a:r>
            <a:r>
              <a:rPr lang="en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event.Dequeue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();</a:t>
            </a:r>
            <a:b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    </a:t>
            </a:r>
            <a:r>
              <a:rPr lang="en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OnGameEvent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(</a:t>
            </a:r>
            <a:r>
              <a:rPr lang="en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evt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);</a:t>
            </a:r>
            <a:b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}</a:t>
            </a:r>
            <a:b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}</a:t>
            </a:r>
            <a:b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}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</p:txBody>
      </p:sp>
      <p:sp>
        <p:nvSpPr>
          <p:cNvPr id="545" name="Google Shape;545;p61"/>
          <p:cNvSpPr/>
          <p:nvPr/>
        </p:nvSpPr>
        <p:spPr>
          <a:xfrm>
            <a:off x="891147" y="652038"/>
            <a:ext cx="1780500" cy="201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1" descr="Game Event"/>
          <p:cNvSpPr/>
          <p:nvPr/>
        </p:nvSpPr>
        <p:spPr>
          <a:xfrm>
            <a:off x="1148997" y="846561"/>
            <a:ext cx="1264800" cy="339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FF00"/>
                </a:solidFill>
              </a:rPr>
              <a:t>Game Event</a:t>
            </a:r>
            <a:endParaRPr dirty="0">
              <a:solidFill>
                <a:srgbClr val="00FF00"/>
              </a:solidFill>
            </a:endParaRPr>
          </a:p>
        </p:txBody>
      </p:sp>
      <p:sp>
        <p:nvSpPr>
          <p:cNvPr id="547" name="Google Shape;547;p61" descr="Game Event"/>
          <p:cNvSpPr/>
          <p:nvPr/>
        </p:nvSpPr>
        <p:spPr>
          <a:xfrm>
            <a:off x="1148997" y="1216023"/>
            <a:ext cx="1264800" cy="339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FF00"/>
                </a:solidFill>
              </a:rPr>
              <a:t>Game Event</a:t>
            </a:r>
            <a:endParaRPr dirty="0">
              <a:solidFill>
                <a:srgbClr val="00FF00"/>
              </a:solidFill>
            </a:endParaRPr>
          </a:p>
        </p:txBody>
      </p:sp>
      <p:sp>
        <p:nvSpPr>
          <p:cNvPr id="548" name="Google Shape;548;p61" descr="Game Event"/>
          <p:cNvSpPr/>
          <p:nvPr/>
        </p:nvSpPr>
        <p:spPr>
          <a:xfrm>
            <a:off x="1148997" y="2001398"/>
            <a:ext cx="1264800" cy="339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FF00"/>
                </a:solidFill>
              </a:rPr>
              <a:t>Game Event</a:t>
            </a:r>
            <a:endParaRPr dirty="0">
              <a:solidFill>
                <a:srgbClr val="00FF00"/>
              </a:solidFill>
            </a:endParaRPr>
          </a:p>
        </p:txBody>
      </p:sp>
      <p:sp>
        <p:nvSpPr>
          <p:cNvPr id="549" name="Google Shape;549;p61"/>
          <p:cNvSpPr txBox="1"/>
          <p:nvPr/>
        </p:nvSpPr>
        <p:spPr>
          <a:xfrm rot="5400000">
            <a:off x="1684222" y="1638902"/>
            <a:ext cx="3498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</a:t>
            </a:r>
            <a:endParaRPr/>
          </a:p>
        </p:txBody>
      </p:sp>
      <p:sp>
        <p:nvSpPr>
          <p:cNvPr id="550" name="Google Shape;550;p61" descr="Entity"/>
          <p:cNvSpPr/>
          <p:nvPr/>
        </p:nvSpPr>
        <p:spPr>
          <a:xfrm>
            <a:off x="1517547" y="3016638"/>
            <a:ext cx="527700" cy="2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Entity</a:t>
            </a:r>
            <a:endParaRPr sz="1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1" name="Google Shape;551;p61" descr="Entity"/>
          <p:cNvSpPr/>
          <p:nvPr/>
        </p:nvSpPr>
        <p:spPr>
          <a:xfrm>
            <a:off x="891147" y="3314113"/>
            <a:ext cx="527700" cy="2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Entity</a:t>
            </a:r>
            <a:endParaRPr sz="1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2" name="Google Shape;552;p61" descr="Entity"/>
          <p:cNvSpPr/>
          <p:nvPr/>
        </p:nvSpPr>
        <p:spPr>
          <a:xfrm>
            <a:off x="2143947" y="3314113"/>
            <a:ext cx="527700" cy="2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bg1">
                    <a:lumMod val="65000"/>
                    <a:lumOff val="35000"/>
                  </a:schemeClr>
                </a:solidFill>
              </a:rPr>
              <a:t>Entity</a:t>
            </a:r>
            <a:endParaRPr sz="100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53" name="Google Shape;553;p61"/>
          <p:cNvCxnSpPr>
            <a:stCxn id="545" idx="2"/>
            <a:endCxn id="551" idx="0"/>
          </p:cNvCxnSpPr>
          <p:nvPr/>
        </p:nvCxnSpPr>
        <p:spPr>
          <a:xfrm flipH="1">
            <a:off x="1154997" y="2665638"/>
            <a:ext cx="626400" cy="648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61"/>
          <p:cNvCxnSpPr>
            <a:stCxn id="545" idx="2"/>
            <a:endCxn id="550" idx="0"/>
          </p:cNvCxnSpPr>
          <p:nvPr/>
        </p:nvCxnSpPr>
        <p:spPr>
          <a:xfrm>
            <a:off x="1781397" y="2665638"/>
            <a:ext cx="0" cy="35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61"/>
          <p:cNvCxnSpPr>
            <a:stCxn id="545" idx="2"/>
            <a:endCxn id="552" idx="0"/>
          </p:cNvCxnSpPr>
          <p:nvPr/>
        </p:nvCxnSpPr>
        <p:spPr>
          <a:xfrm>
            <a:off x="1781397" y="2665638"/>
            <a:ext cx="626400" cy="648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6" name="Google Shape;556;p61"/>
          <p:cNvSpPr txBox="1"/>
          <p:nvPr/>
        </p:nvSpPr>
        <p:spPr>
          <a:xfrm>
            <a:off x="848847" y="3729488"/>
            <a:ext cx="1865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On update(), send </a:t>
            </a:r>
            <a:r>
              <a:rPr lang="en" sz="1200" b="1" dirty="0"/>
              <a:t>all</a:t>
            </a:r>
            <a:r>
              <a:rPr lang="en" sz="1200" dirty="0"/>
              <a:t> events to </a:t>
            </a:r>
            <a:r>
              <a:rPr lang="en" sz="1200" b="1" dirty="0"/>
              <a:t>all </a:t>
            </a:r>
            <a:r>
              <a:rPr lang="en" sz="1200" dirty="0"/>
              <a:t>subscribers</a:t>
            </a:r>
            <a:endParaRPr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>
            <a:spLocks noGrp="1"/>
          </p:cNvSpPr>
          <p:nvPr>
            <p:ph type="title"/>
          </p:nvPr>
        </p:nvSpPr>
        <p:spPr>
          <a:xfrm>
            <a:off x="471900" y="23508"/>
            <a:ext cx="42123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Looking at a TD game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85" name="Google Shape;485;p55" descr="A tower defense gam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47" y="524208"/>
            <a:ext cx="4459751" cy="38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5"/>
          <p:cNvSpPr/>
          <p:nvPr/>
        </p:nvSpPr>
        <p:spPr>
          <a:xfrm>
            <a:off x="5920675" y="2160333"/>
            <a:ext cx="1151700" cy="11022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5"/>
          <p:cNvSpPr txBox="1"/>
          <p:nvPr/>
        </p:nvSpPr>
        <p:spPr>
          <a:xfrm>
            <a:off x="1655513" y="3196006"/>
            <a:ext cx="2614200" cy="7677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Towers want to know when a monster is near so they can attack the mobs</a:t>
            </a:r>
            <a:endParaRPr dirty="0"/>
          </a:p>
        </p:txBody>
      </p:sp>
      <p:cxnSp>
        <p:nvCxnSpPr>
          <p:cNvPr id="488" name="Google Shape;488;p55"/>
          <p:cNvCxnSpPr>
            <a:stCxn id="487" idx="3"/>
            <a:endCxn id="486" idx="3"/>
          </p:cNvCxnSpPr>
          <p:nvPr/>
        </p:nvCxnSpPr>
        <p:spPr>
          <a:xfrm flipV="1">
            <a:off x="4269713" y="3101120"/>
            <a:ext cx="1819625" cy="478736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55"/>
          <p:cNvSpPr/>
          <p:nvPr/>
        </p:nvSpPr>
        <p:spPr>
          <a:xfrm>
            <a:off x="5635025" y="2280458"/>
            <a:ext cx="342300" cy="310800"/>
          </a:xfrm>
          <a:prstGeom prst="ellipse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5"/>
          <p:cNvSpPr txBox="1"/>
          <p:nvPr/>
        </p:nvSpPr>
        <p:spPr>
          <a:xfrm>
            <a:off x="1099846" y="2365485"/>
            <a:ext cx="2614200" cy="5676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Mobs will walk until they reach the end point</a:t>
            </a:r>
            <a:endParaRPr dirty="0"/>
          </a:p>
        </p:txBody>
      </p:sp>
      <p:cxnSp>
        <p:nvCxnSpPr>
          <p:cNvPr id="491" name="Google Shape;491;p55"/>
          <p:cNvCxnSpPr>
            <a:stCxn id="490" idx="3"/>
            <a:endCxn id="489" idx="2"/>
          </p:cNvCxnSpPr>
          <p:nvPr/>
        </p:nvCxnSpPr>
        <p:spPr>
          <a:xfrm flipV="1">
            <a:off x="3714046" y="2435858"/>
            <a:ext cx="1920979" cy="213427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55"/>
          <p:cNvSpPr/>
          <p:nvPr/>
        </p:nvSpPr>
        <p:spPr>
          <a:xfrm>
            <a:off x="4744800" y="524208"/>
            <a:ext cx="1119300" cy="5676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5"/>
          <p:cNvSpPr txBox="1"/>
          <p:nvPr/>
        </p:nvSpPr>
        <p:spPr>
          <a:xfrm>
            <a:off x="1232402" y="1207456"/>
            <a:ext cx="2680800" cy="8715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 and Loot want to know when mobs get to the end or… don’t make it that far</a:t>
            </a:r>
            <a:endParaRPr dirty="0"/>
          </a:p>
        </p:txBody>
      </p:sp>
      <p:cxnSp>
        <p:nvCxnSpPr>
          <p:cNvPr id="494" name="Google Shape;494;p55"/>
          <p:cNvCxnSpPr>
            <a:stCxn id="493" idx="3"/>
            <a:endCxn id="492" idx="2"/>
          </p:cNvCxnSpPr>
          <p:nvPr/>
        </p:nvCxnSpPr>
        <p:spPr>
          <a:xfrm flipV="1">
            <a:off x="3913202" y="808008"/>
            <a:ext cx="831598" cy="835198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55"/>
          <p:cNvSpPr txBox="1"/>
          <p:nvPr/>
        </p:nvSpPr>
        <p:spPr>
          <a:xfrm>
            <a:off x="4684300" y="70558"/>
            <a:ext cx="44598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4"/>
              </a:rPr>
              <a:t>Armour Games: Kingdom Rush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2631250" cy="807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Observer</a:t>
            </a:r>
            <a:endParaRPr dirty="0">
              <a:latin typeface="+mn-lt"/>
            </a:endParaRPr>
          </a:p>
        </p:txBody>
      </p:sp>
      <p:sp>
        <p:nvSpPr>
          <p:cNvPr id="564" name="Google Shape;564;p62"/>
          <p:cNvSpPr txBox="1">
            <a:spLocks noGrp="1"/>
          </p:cNvSpPr>
          <p:nvPr>
            <p:ph type="title" idx="4294967295"/>
          </p:nvPr>
        </p:nvSpPr>
        <p:spPr>
          <a:xfrm>
            <a:off x="6418906" y="0"/>
            <a:ext cx="2725093" cy="768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Event Bus</a:t>
            </a:r>
            <a:endParaRPr dirty="0">
              <a:latin typeface="+mn-lt"/>
            </a:endParaRPr>
          </a:p>
        </p:txBody>
      </p:sp>
      <p:sp>
        <p:nvSpPr>
          <p:cNvPr id="562" name="Google Shape;562;p62"/>
          <p:cNvSpPr txBox="1">
            <a:spLocks noGrp="1"/>
          </p:cNvSpPr>
          <p:nvPr>
            <p:ph type="body" idx="4294967295"/>
          </p:nvPr>
        </p:nvSpPr>
        <p:spPr>
          <a:xfrm>
            <a:off x="0" y="1338918"/>
            <a:ext cx="4471988" cy="271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Observer</a:t>
            </a:r>
            <a:br>
              <a:rPr lang="en" b="1" dirty="0"/>
            </a:br>
            <a:r>
              <a:rPr lang="en" dirty="0"/>
              <a:t>Each observer needs to:</a:t>
            </a:r>
            <a:endParaRPr dirty="0"/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Find potential sender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Subscribe (and unsubscribe) to updates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Best for: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 dirty="0"/>
              <a:t>Systems</a:t>
            </a:r>
            <a:r>
              <a:rPr lang="en" sz="1600" b="1" dirty="0"/>
              <a:t> </a:t>
            </a:r>
            <a:r>
              <a:rPr lang="en" sz="1600" b="1" dirty="0">
                <a:sym typeface="Wingdings" pitchFamily="2" charset="2"/>
              </a:rPr>
              <a:t> systems</a:t>
            </a:r>
          </a:p>
          <a:p>
            <a:pPr marL="795338" lvl="1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50" b="1" dirty="0">
                <a:sym typeface="Wingdings" pitchFamily="2" charset="2"/>
              </a:rPr>
              <a:t>E</a:t>
            </a:r>
            <a:r>
              <a:rPr lang="en" sz="1450" b="1" dirty="0">
                <a:sym typeface="Wingdings" pitchFamily="2" charset="2"/>
              </a:rPr>
              <a:t>.g. player score increment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 dirty="0"/>
              <a:t>Systems</a:t>
            </a:r>
            <a:r>
              <a:rPr lang="en" sz="1600" dirty="0"/>
              <a:t> </a:t>
            </a:r>
            <a:r>
              <a:rPr lang="en" sz="1600" dirty="0">
                <a:sym typeface="Wingdings" pitchFamily="2" charset="2"/>
              </a:rPr>
              <a:t></a:t>
            </a:r>
            <a:r>
              <a:rPr lang="en" sz="1600" dirty="0"/>
              <a:t> </a:t>
            </a:r>
            <a:r>
              <a:rPr lang="en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Entities</a:t>
            </a:r>
            <a:endParaRPr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E.g. Level finished </a:t>
            </a:r>
            <a:r>
              <a:rPr lang="en" dirty="0">
                <a:sym typeface="Wingdings" pitchFamily="2" charset="2"/>
              </a:rPr>
              <a:t></a:t>
            </a:r>
            <a:r>
              <a:rPr lang="en" dirty="0"/>
              <a:t> all </a:t>
            </a:r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Entities</a:t>
            </a:r>
            <a:r>
              <a:rPr lang="en" dirty="0"/>
              <a:t> run away</a:t>
            </a:r>
            <a:endParaRPr sz="16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63" name="Google Shape;563;p62"/>
          <p:cNvSpPr txBox="1">
            <a:spLocks noGrp="1"/>
          </p:cNvSpPr>
          <p:nvPr>
            <p:ph type="body" idx="4294967295"/>
          </p:nvPr>
        </p:nvSpPr>
        <p:spPr>
          <a:xfrm>
            <a:off x="4694238" y="1338918"/>
            <a:ext cx="4449762" cy="271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Event Bus</a:t>
            </a:r>
            <a:br>
              <a:rPr lang="en" b="1" dirty="0"/>
            </a:br>
            <a:r>
              <a:rPr lang="en" dirty="0"/>
              <a:t>One </a:t>
            </a:r>
            <a:r>
              <a:rPr lang="en" b="1" dirty="0"/>
              <a:t>global</a:t>
            </a:r>
            <a:r>
              <a:rPr lang="en" dirty="0"/>
              <a:t> bus for everyone to subscribe to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Each event goes to all subscribers</a:t>
            </a:r>
            <a:endParaRPr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Optimization: different busses for different events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Best for:</a:t>
            </a:r>
            <a:endParaRPr lang="en-US" b="1" dirty="0"/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Entities</a:t>
            </a:r>
            <a:r>
              <a:rPr lang="en-US" sz="1600" b="1" dirty="0">
                <a:solidFill>
                  <a:srgbClr val="6AA84F"/>
                </a:solidFill>
              </a:rPr>
              <a:t> </a:t>
            </a:r>
            <a:r>
              <a:rPr lang="en" sz="1600" dirty="0">
                <a:sym typeface="Wingdings" pitchFamily="2" charset="2"/>
              </a:rPr>
              <a:t></a:t>
            </a:r>
            <a:r>
              <a:rPr lang="en-US" sz="1600" b="1" dirty="0">
                <a:solidFill>
                  <a:srgbClr val="6AA84F"/>
                </a:solidFill>
                <a:sym typeface="Wingdings" pitchFamily="2" charset="2"/>
              </a:rPr>
              <a:t>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Entities</a:t>
            </a:r>
          </a:p>
          <a:p>
            <a:pPr marL="795338" lvl="1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E.g. Player dies </a:t>
            </a:r>
            <a:r>
              <a:rPr lang="en" sz="1600" dirty="0">
                <a:sym typeface="Wingdings" pitchFamily="2" charset="2"/>
              </a:rPr>
              <a:t></a:t>
            </a:r>
            <a:r>
              <a:rPr lang="en" sz="1600" dirty="0"/>
              <a:t> All mobs do a happy dance</a:t>
            </a:r>
            <a:endParaRPr lang="en" sz="1450" b="1" dirty="0">
              <a:solidFill>
                <a:srgbClr val="6AA84F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Entities</a:t>
            </a:r>
            <a:r>
              <a:rPr lang="en" sz="1600" dirty="0"/>
              <a:t> </a:t>
            </a:r>
            <a:r>
              <a:rPr lang="en" sz="1600" dirty="0">
                <a:sym typeface="Wingdings" pitchFamily="2" charset="2"/>
              </a:rPr>
              <a:t></a:t>
            </a:r>
            <a:r>
              <a:rPr lang="en" sz="1600" dirty="0"/>
              <a:t> </a:t>
            </a:r>
            <a:r>
              <a:rPr lang="en" sz="1600" b="1" dirty="0"/>
              <a:t>Systems</a:t>
            </a:r>
            <a:endParaRPr sz="1600" b="1" dirty="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E.g. Mobs die </a:t>
            </a:r>
            <a:r>
              <a:rPr lang="en" dirty="0">
                <a:sym typeface="Wingdings" pitchFamily="2" charset="2"/>
              </a:rPr>
              <a:t></a:t>
            </a:r>
            <a:r>
              <a:rPr lang="en" dirty="0"/>
              <a:t> player score increment</a:t>
            </a:r>
            <a:endParaRPr sz="1600" b="1" dirty="0"/>
          </a:p>
        </p:txBody>
      </p:sp>
      <p:pic>
        <p:nvPicPr>
          <p:cNvPr id="565" name="Google Shape;565;p62" descr="V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565" y="278722"/>
            <a:ext cx="1891025" cy="1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F1BC-8F4D-9843-9931-27882178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Queue / Event Bus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96E1-8B02-EA43-BD3C-C4CC80B08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199" y="1539088"/>
            <a:ext cx="5847405" cy="1620492"/>
          </a:xfrm>
        </p:spPr>
        <p:txBody>
          <a:bodyPr anchor="t"/>
          <a:lstStyle/>
          <a:p>
            <a:r>
              <a:rPr lang="en-US" dirty="0"/>
              <a:t>Every time a user does anything with our program an 'event' is generated</a:t>
            </a:r>
          </a:p>
          <a:p>
            <a:r>
              <a:rPr lang="en-US" dirty="0"/>
              <a:t>Think about what happens when we type…</a:t>
            </a:r>
          </a:p>
        </p:txBody>
      </p:sp>
    </p:spTree>
    <p:extLst>
      <p:ext uri="{BB962C8B-B14F-4D97-AF65-F5344CB8AC3E}">
        <p14:creationId xmlns:p14="http://schemas.microsoft.com/office/powerpoint/2010/main" val="1360000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1FD1-B5EC-E940-95DD-406789D3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6E8AB-D9A0-D142-847E-6F1776379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 press the letter 'a' on my keyboard, whatever signal that generates, and the signal generated by all the rest, goes in a buffer.</a:t>
            </a:r>
          </a:p>
          <a:p>
            <a:r>
              <a:rPr lang="en-US" dirty="0"/>
              <a:t>Each keypress has to be parsed before the next one. </a:t>
            </a:r>
          </a:p>
          <a:p>
            <a:r>
              <a:rPr lang="en-US" dirty="0"/>
              <a:t>The computer does this REALLY fast. </a:t>
            </a:r>
          </a:p>
          <a:p>
            <a:pPr lvl="1"/>
            <a:r>
              <a:rPr lang="en-US" dirty="0"/>
              <a:t>It used to not be that way though… </a:t>
            </a:r>
          </a:p>
        </p:txBody>
      </p:sp>
    </p:spTree>
    <p:extLst>
      <p:ext uri="{BB962C8B-B14F-4D97-AF65-F5344CB8AC3E}">
        <p14:creationId xmlns:p14="http://schemas.microsoft.com/office/powerpoint/2010/main" val="1185693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8FB8-3324-9644-BF47-2F1D76E0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Event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40008-EB3D-F845-B7D2-A8043FBF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204111"/>
            <a:ext cx="7541536" cy="3333347"/>
          </a:xfrm>
        </p:spPr>
        <p:txBody>
          <a:bodyPr anchor="t">
            <a:normAutofit/>
          </a:bodyPr>
          <a:lstStyle/>
          <a:p>
            <a:r>
              <a:rPr lang="en-US" sz="1800" dirty="0"/>
              <a:t>Most games aren't event driven</a:t>
            </a:r>
          </a:p>
          <a:p>
            <a:pPr lvl="1"/>
            <a:r>
              <a:rPr lang="en-US" sz="1650" dirty="0"/>
              <a:t>What I mean is the game doesn't pause until the player does something</a:t>
            </a:r>
          </a:p>
          <a:p>
            <a:r>
              <a:rPr lang="en-US" sz="1650" dirty="0"/>
              <a:t>It is common to have a game specific queue</a:t>
            </a:r>
          </a:p>
          <a:p>
            <a:pPr lvl="1"/>
            <a:r>
              <a:rPr lang="en-US" sz="1600" dirty="0"/>
              <a:t>'central', 'global', or 'main' queue are all common</a:t>
            </a:r>
          </a:p>
          <a:p>
            <a:r>
              <a:rPr lang="en-US" sz="1750" dirty="0"/>
              <a:t>It is used when we want to decouple something in </a:t>
            </a:r>
            <a:r>
              <a:rPr lang="en-US" sz="2000" dirty="0">
                <a:solidFill>
                  <a:srgbClr val="3345B5"/>
                </a:solidFill>
              </a:rPr>
              <a:t>TIME</a:t>
            </a:r>
            <a:r>
              <a:rPr lang="en-US" sz="1750" dirty="0"/>
              <a:t>.</a:t>
            </a:r>
          </a:p>
        </p:txBody>
      </p:sp>
      <p:pic>
        <p:nvPicPr>
          <p:cNvPr id="5" name="Picture 4" descr="Tardis">
            <a:extLst>
              <a:ext uri="{FF2B5EF4-FFF2-40B4-BE49-F238E27FC236}">
                <a16:creationId xmlns:a16="http://schemas.microsoft.com/office/drawing/2014/main" id="{FBF5B08F-4600-2546-9A73-CCDABEF4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60" y="3398968"/>
            <a:ext cx="941215" cy="17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914D-5029-E14D-B09E-AC04BF9E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Decoupled From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9C46-BD3E-6D48-B1C7-667A2C42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73" y="1086601"/>
            <a:ext cx="7777112" cy="2998371"/>
          </a:xfrm>
        </p:spPr>
        <p:txBody>
          <a:bodyPr>
            <a:normAutofit/>
          </a:bodyPr>
          <a:lstStyle/>
          <a:p>
            <a:r>
              <a:rPr lang="en-US" dirty="0"/>
              <a:t>Essentially this just means we can put something in a queue and let the system sort it out when it can</a:t>
            </a:r>
          </a:p>
          <a:p>
            <a:r>
              <a:rPr lang="en-US" dirty="0"/>
              <a:t>Suppose the hero just solved her first puzzle, several things are about to happen:</a:t>
            </a:r>
          </a:p>
          <a:p>
            <a:pPr lvl="1"/>
            <a:r>
              <a:rPr lang="en-US" dirty="0"/>
              <a:t>A boat load of enemies are going to spawn</a:t>
            </a:r>
          </a:p>
          <a:p>
            <a:pPr lvl="1"/>
            <a:r>
              <a:rPr lang="en-US" dirty="0"/>
              <a:t>Loot is going to spawn</a:t>
            </a:r>
          </a:p>
          <a:p>
            <a:pPr lvl="1"/>
            <a:r>
              <a:rPr lang="en-US" dirty="0"/>
              <a:t>A new perk point is going to be applied</a:t>
            </a:r>
          </a:p>
          <a:p>
            <a:pPr lvl="1"/>
            <a:r>
              <a:rPr lang="en-US" dirty="0"/>
              <a:t>And a tutorial window explaining combat is going to appear</a:t>
            </a:r>
          </a:p>
        </p:txBody>
      </p:sp>
    </p:spTree>
    <p:extLst>
      <p:ext uri="{BB962C8B-B14F-4D97-AF65-F5344CB8AC3E}">
        <p14:creationId xmlns:p14="http://schemas.microsoft.com/office/powerpoint/2010/main" val="3149557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5039-D7E0-5045-8CFD-15C79FBE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FF68D-47AA-1F43-AC9F-9198135F1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 of these events rely on one another. </a:t>
            </a:r>
          </a:p>
          <a:p>
            <a:r>
              <a:rPr lang="en-US" dirty="0"/>
              <a:t>Each is rather complicated</a:t>
            </a:r>
          </a:p>
          <a:p>
            <a:r>
              <a:rPr lang="en-US" dirty="0"/>
              <a:t>Each can have its own handler</a:t>
            </a:r>
          </a:p>
          <a:p>
            <a:r>
              <a:rPr lang="en-US" dirty="0"/>
              <a:t>So queue them all and let the game loop sort them out.</a:t>
            </a:r>
          </a:p>
        </p:txBody>
      </p:sp>
      <p:pic>
        <p:nvPicPr>
          <p:cNvPr id="4" name="Picture 3" descr="zerglings">
            <a:extLst>
              <a:ext uri="{FF2B5EF4-FFF2-40B4-BE49-F238E27FC236}">
                <a16:creationId xmlns:a16="http://schemas.microsoft.com/office/drawing/2014/main" id="{89963914-11FD-FB48-9354-85A86E7B6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53"/>
            <a:ext cx="2177592" cy="1238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EB797-CA8E-0B4B-8914-5F40D1E52EF6}"/>
              </a:ext>
            </a:extLst>
          </p:cNvPr>
          <p:cNvSpPr txBox="1"/>
          <p:nvPr/>
        </p:nvSpPr>
        <p:spPr>
          <a:xfrm>
            <a:off x="256360" y="1231310"/>
            <a:ext cx="159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Enemies Spawn</a:t>
            </a:r>
          </a:p>
        </p:txBody>
      </p:sp>
      <p:pic>
        <p:nvPicPr>
          <p:cNvPr id="6" name="Picture 5" descr="lootcrate">
            <a:extLst>
              <a:ext uri="{FF2B5EF4-FFF2-40B4-BE49-F238E27FC236}">
                <a16:creationId xmlns:a16="http://schemas.microsoft.com/office/drawing/2014/main" id="{3199569E-4AA8-DC41-AE9B-D66806E7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2" y="0"/>
            <a:ext cx="2535810" cy="1264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57D62-3CA8-E941-99C8-4652A54C117E}"/>
              </a:ext>
            </a:extLst>
          </p:cNvPr>
          <p:cNvSpPr txBox="1"/>
          <p:nvPr/>
        </p:nvSpPr>
        <p:spPr>
          <a:xfrm>
            <a:off x="3154391" y="127700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Loot!</a:t>
            </a:r>
          </a:p>
        </p:txBody>
      </p:sp>
      <p:pic>
        <p:nvPicPr>
          <p:cNvPr id="8" name="Picture 7" descr="pip boy perk">
            <a:extLst>
              <a:ext uri="{FF2B5EF4-FFF2-40B4-BE49-F238E27FC236}">
                <a16:creationId xmlns:a16="http://schemas.microsoft.com/office/drawing/2014/main" id="{3D49BA03-4EE4-6C4F-AD31-76B0B31A6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4" y="1667366"/>
            <a:ext cx="1676400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D292DD-AF7F-2C4E-8196-EC25ACC30175}"/>
              </a:ext>
            </a:extLst>
          </p:cNvPr>
          <p:cNvSpPr txBox="1"/>
          <p:nvPr/>
        </p:nvSpPr>
        <p:spPr>
          <a:xfrm>
            <a:off x="447774" y="346444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Perks!</a:t>
            </a:r>
          </a:p>
        </p:txBody>
      </p:sp>
      <p:pic>
        <p:nvPicPr>
          <p:cNvPr id="10" name="Picture 9" descr="Clippy">
            <a:extLst>
              <a:ext uri="{FF2B5EF4-FFF2-40B4-BE49-F238E27FC236}">
                <a16:creationId xmlns:a16="http://schemas.microsoft.com/office/drawing/2014/main" id="{C76BCC51-8112-0142-B2DE-E12D261C3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720" y="3936234"/>
            <a:ext cx="2140280" cy="1202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234C47-596B-4240-B1E1-9D85EF09C5A9}"/>
              </a:ext>
            </a:extLst>
          </p:cNvPr>
          <p:cNvSpPr txBox="1"/>
          <p:nvPr/>
        </p:nvSpPr>
        <p:spPr>
          <a:xfrm>
            <a:off x="7484882" y="3464446"/>
            <a:ext cx="1244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3547351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78A0-6681-184A-958E-18DAAC85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3FBA-2535-B04F-977A-7BDB024C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72564"/>
            <a:ext cx="7315199" cy="2998371"/>
          </a:xfrm>
        </p:spPr>
        <p:txBody>
          <a:bodyPr>
            <a:normAutofit/>
          </a:bodyPr>
          <a:lstStyle/>
          <a:p>
            <a:r>
              <a:rPr lang="en-US" sz="2000" dirty="0"/>
              <a:t>Event Queue is a complex, potentially dangerous, idea.</a:t>
            </a:r>
          </a:p>
          <a:p>
            <a:r>
              <a:rPr lang="en-US" sz="2000" dirty="0"/>
              <a:t>It stores requests in a </a:t>
            </a:r>
            <a:r>
              <a:rPr lang="en-US" sz="2000" b="1" dirty="0"/>
              <a:t>global</a:t>
            </a:r>
            <a:r>
              <a:rPr lang="en-US" sz="2000" dirty="0"/>
              <a:t> variable that is out of the control of the sender</a:t>
            </a:r>
          </a:p>
          <a:p>
            <a:pPr marL="0" indent="0">
              <a:buNone/>
            </a:pPr>
            <a:r>
              <a:rPr lang="en-US" sz="2400" dirty="0"/>
              <a:t>Event bus </a:t>
            </a:r>
            <a:r>
              <a:rPr lang="en-US" sz="2400" b="1" dirty="0"/>
              <a:t>decouples the sender from the receiver</a:t>
            </a:r>
            <a:r>
              <a:rPr lang="en-US" sz="2400" dirty="0"/>
              <a:t> both </a:t>
            </a:r>
            <a:r>
              <a:rPr lang="en-US" sz="2400" b="1" dirty="0"/>
              <a:t>statically</a:t>
            </a:r>
            <a:r>
              <a:rPr lang="en-US" sz="2400" dirty="0"/>
              <a:t> and </a:t>
            </a:r>
            <a:r>
              <a:rPr lang="en-US" sz="2400" b="1" dirty="0"/>
              <a:t>in time</a:t>
            </a:r>
            <a:r>
              <a:rPr lang="en-US" sz="24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046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uper Puzzle Fighter II: Turbo">
            <a:extLst>
              <a:ext uri="{FF2B5EF4-FFF2-40B4-BE49-F238E27FC236}">
                <a16:creationId xmlns:a16="http://schemas.microsoft.com/office/drawing/2014/main" id="{B6B77C76-D16A-9543-9FCF-079C4E1D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429" y="519807"/>
            <a:ext cx="3002711" cy="1689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BEBA6-168B-7A48-9B12-9C8D90F2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857" y="115846"/>
            <a:ext cx="6515840" cy="807922"/>
          </a:xfrm>
        </p:spPr>
        <p:txBody>
          <a:bodyPr/>
          <a:lstStyle/>
          <a:p>
            <a:r>
              <a:rPr lang="en-US" dirty="0"/>
              <a:t>MOAR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EF850-B006-164E-B277-1BA965D2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386" y="405296"/>
            <a:ext cx="4470043" cy="3123494"/>
          </a:xfrm>
        </p:spPr>
        <p:txBody>
          <a:bodyPr/>
          <a:lstStyle/>
          <a:p>
            <a:r>
              <a:rPr lang="en-US" dirty="0"/>
              <a:t>Assume a game like Tetris, Bejeweled, or Super Puzzle Fighter II Turbo</a:t>
            </a:r>
          </a:p>
          <a:p>
            <a:r>
              <a:rPr lang="en-US" dirty="0"/>
              <a:t>Suppose there is a bonus if certain gems are cleared when the screen is full</a:t>
            </a:r>
          </a:p>
          <a:p>
            <a:r>
              <a:rPr lang="en-US" dirty="0"/>
              <a:t>The state of the game will be different when the queue is processed…</a:t>
            </a:r>
          </a:p>
        </p:txBody>
      </p:sp>
      <p:pic>
        <p:nvPicPr>
          <p:cNvPr id="7" name="Picture 6" descr="pitfall">
            <a:extLst>
              <a:ext uri="{FF2B5EF4-FFF2-40B4-BE49-F238E27FC236}">
                <a16:creationId xmlns:a16="http://schemas.microsoft.com/office/drawing/2014/main" id="{8DCF1C51-38F0-A249-B4FD-C35E63A8A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97000" cy="1803400"/>
          </a:xfrm>
          <a:prstGeom prst="rect">
            <a:avLst/>
          </a:prstGeom>
        </p:spPr>
      </p:pic>
      <p:pic>
        <p:nvPicPr>
          <p:cNvPr id="11" name="Picture 10" descr="pitfall II">
            <a:extLst>
              <a:ext uri="{FF2B5EF4-FFF2-40B4-BE49-F238E27FC236}">
                <a16:creationId xmlns:a16="http://schemas.microsoft.com/office/drawing/2014/main" id="{B92B06B1-EE65-744D-BB4F-A66405DF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200"/>
            <a:ext cx="1397000" cy="1930400"/>
          </a:xfrm>
          <a:prstGeom prst="rect">
            <a:avLst/>
          </a:prstGeom>
        </p:spPr>
      </p:pic>
      <p:pic>
        <p:nvPicPr>
          <p:cNvPr id="12" name="Picture 11" descr="pitfall 3D">
            <a:extLst>
              <a:ext uri="{FF2B5EF4-FFF2-40B4-BE49-F238E27FC236}">
                <a16:creationId xmlns:a16="http://schemas.microsoft.com/office/drawing/2014/main" id="{60B472EA-F362-924A-8E3B-D4E3D2953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68600"/>
            <a:ext cx="1422033" cy="1436846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AA856E6-0F7F-8E4A-B61D-AE6B87C551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599337"/>
              </p:ext>
            </p:extLst>
          </p:nvPr>
        </p:nvGraphicFramePr>
        <p:xfrm>
          <a:off x="1885362" y="3213896"/>
          <a:ext cx="6096000" cy="1304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7397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0DAD-EFB4-D141-A33C-935FA53F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Heavy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2471-B9FD-424B-8331-5CA79DA3E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26" y="1220680"/>
            <a:ext cx="7145179" cy="2998371"/>
          </a:xfrm>
        </p:spPr>
        <p:txBody>
          <a:bodyPr anchor="t">
            <a:normAutofit/>
          </a:bodyPr>
          <a:lstStyle/>
          <a:p>
            <a:r>
              <a:rPr lang="en-US" sz="2000" dirty="0"/>
              <a:t>If the state of the world matters to the event, then the event needs to record the state of the world</a:t>
            </a:r>
          </a:p>
          <a:p>
            <a:r>
              <a:rPr lang="en-US" sz="2000" dirty="0"/>
              <a:t>This means our events can get large… and therefore slow</a:t>
            </a:r>
          </a:p>
          <a:p>
            <a:pPr lvl="1"/>
            <a:r>
              <a:rPr lang="en-US" sz="1800" dirty="0"/>
              <a:t>Not really a problem so much as a thing to keep in mind.</a:t>
            </a:r>
          </a:p>
        </p:txBody>
      </p:sp>
    </p:spTree>
    <p:extLst>
      <p:ext uri="{BB962C8B-B14F-4D97-AF65-F5344CB8AC3E}">
        <p14:creationId xmlns:p14="http://schemas.microsoft.com/office/powerpoint/2010/main" val="3608873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98EF-A1BF-B942-93F0-F8EB3651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1F52-8F77-3947-893D-DFD2502A3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887" y="1539087"/>
            <a:ext cx="6560717" cy="2998371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If process A sends an event that process B is looking for...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Process B responds and sends an event that A is interested in…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 then responds with the event that B is interested in…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GOTO 1</a:t>
            </a:r>
          </a:p>
        </p:txBody>
      </p:sp>
    </p:spTree>
    <p:extLst>
      <p:ext uri="{BB962C8B-B14F-4D97-AF65-F5344CB8AC3E}">
        <p14:creationId xmlns:p14="http://schemas.microsoft.com/office/powerpoint/2010/main" val="374373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>
            <a:spLocks noGrp="1"/>
          </p:cNvSpPr>
          <p:nvPr>
            <p:ph type="title"/>
          </p:nvPr>
        </p:nvSpPr>
        <p:spPr>
          <a:xfrm>
            <a:off x="733330" y="32561"/>
            <a:ext cx="7960669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Communication Patterns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0" name="Google Shape;500;p56"/>
          <p:cNvSpPr txBox="1">
            <a:spLocks noGrp="1"/>
          </p:cNvSpPr>
          <p:nvPr>
            <p:ph type="body" idx="1"/>
          </p:nvPr>
        </p:nvSpPr>
        <p:spPr>
          <a:xfrm>
            <a:off x="733330" y="1038960"/>
            <a:ext cx="8410670" cy="3768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Much of gameplay code is</a:t>
            </a:r>
            <a:r>
              <a:rPr lang="en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observing game state updates</a:t>
            </a: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and reacting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lvl="0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" sz="1600" b="1" dirty="0">
                <a:solidFill>
                  <a:schemeClr val="accent1">
                    <a:lumMod val="75000"/>
                  </a:schemeClr>
                </a:solidFill>
              </a:rPr>
              <a:t>entities</a:t>
            </a: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to </a:t>
            </a:r>
            <a:r>
              <a:rPr lang="en" sz="1600" b="1" dirty="0">
                <a:solidFill>
                  <a:schemeClr val="accent1">
                    <a:lumMod val="75000"/>
                  </a:schemeClr>
                </a:solidFill>
              </a:rPr>
              <a:t>entities</a:t>
            </a: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		“a tower noticed a mob getting near”</a:t>
            </a:r>
            <a:endParaRPr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" sz="1600" b="1" dirty="0">
                <a:solidFill>
                  <a:schemeClr val="accent1">
                    <a:lumMod val="75000"/>
                  </a:schemeClr>
                </a:solidFill>
              </a:rPr>
              <a:t>entities</a:t>
            </a: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to </a:t>
            </a:r>
            <a:r>
              <a:rPr lang="en" sz="1600" b="1" dirty="0">
                <a:solidFill>
                  <a:schemeClr val="accent3"/>
                </a:solidFill>
              </a:rPr>
              <a:t>systems</a:t>
            </a: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	“all mobs killed, gold earned, level cleared”</a:t>
            </a:r>
            <a:endParaRPr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0" indent="-330200">
              <a:buSzPts val="1600"/>
            </a:pP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" sz="1600" b="1" dirty="0">
                <a:solidFill>
                  <a:schemeClr val="accent3"/>
                </a:solidFill>
              </a:rPr>
              <a:t>systems</a:t>
            </a: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to </a:t>
            </a:r>
            <a:r>
              <a:rPr lang="en" sz="1600" b="1" dirty="0">
                <a:solidFill>
                  <a:schemeClr val="accent3"/>
                </a:solidFill>
              </a:rPr>
              <a:t>systems </a:t>
            </a: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	“Level cleared, new location unlocked + ???”</a:t>
            </a:r>
            <a:endParaRPr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0" indent="-330200">
              <a:buSzPts val="1600"/>
            </a:pP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" sz="1600" b="1" dirty="0">
                <a:solidFill>
                  <a:schemeClr val="accent3"/>
                </a:solidFill>
              </a:rPr>
              <a:t>systems</a:t>
            </a: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to </a:t>
            </a:r>
            <a:r>
              <a:rPr lang="en" sz="1600" b="1" dirty="0">
                <a:solidFill>
                  <a:schemeClr val="accent1">
                    <a:lumMod val="75000"/>
                  </a:schemeClr>
                </a:solidFill>
              </a:rPr>
              <a:t>entities</a:t>
            </a:r>
            <a: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	“When the level is clear, all units do a victory dance”</a:t>
            </a:r>
            <a:br>
              <a:rPr lang="en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endParaRPr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UI is a pervasive “uber-system”</a:t>
            </a:r>
            <a:endParaRPr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The internal state of other game 'systems' are usually reflected in the UI</a:t>
            </a:r>
            <a:endParaRPr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Player actions in the UI usually affect other game systems</a:t>
            </a:r>
            <a:endParaRPr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0488-9F8D-C14D-A538-6BAFF7E0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for the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492B4-E7E4-EC47-8E1D-BEF628D92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1" y="1539088"/>
            <a:ext cx="6327404" cy="807922"/>
          </a:xfrm>
        </p:spPr>
        <p:txBody>
          <a:bodyPr anchor="t">
            <a:normAutofit/>
          </a:bodyPr>
          <a:lstStyle/>
          <a:p>
            <a:r>
              <a:rPr lang="en-US" sz="1800" dirty="0"/>
              <a:t>First in, first out should address the infinite loop problem</a:t>
            </a:r>
          </a:p>
        </p:txBody>
      </p:sp>
    </p:spTree>
    <p:extLst>
      <p:ext uri="{BB962C8B-B14F-4D97-AF65-F5344CB8AC3E}">
        <p14:creationId xmlns:p14="http://schemas.microsoft.com/office/powerpoint/2010/main" val="2370152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A4E3-4221-FF4A-953C-34F345A1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A445-8F3C-E34D-A26E-5BF961AD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721" y="1347107"/>
            <a:ext cx="6400883" cy="1224643"/>
          </a:xfrm>
        </p:spPr>
        <p:txBody>
          <a:bodyPr>
            <a:normAutofit/>
          </a:bodyPr>
          <a:lstStyle/>
          <a:p>
            <a:r>
              <a:rPr lang="en-US" sz="2000" dirty="0"/>
              <a:t>The author talks about a 'Ring Buffer' Does anyone know what this is?</a:t>
            </a:r>
          </a:p>
        </p:txBody>
      </p:sp>
    </p:spTree>
    <p:extLst>
      <p:ext uri="{BB962C8B-B14F-4D97-AF65-F5344CB8AC3E}">
        <p14:creationId xmlns:p14="http://schemas.microsoft.com/office/powerpoint/2010/main" val="629654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A4E3-4221-FF4A-953C-34F345A1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A445-8F3C-E34D-A26E-5BF961AD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721" y="1347107"/>
            <a:ext cx="6400883" cy="1224643"/>
          </a:xfrm>
        </p:spPr>
        <p:txBody>
          <a:bodyPr>
            <a:normAutofit/>
          </a:bodyPr>
          <a:lstStyle/>
          <a:p>
            <a:r>
              <a:rPr lang="en-US" sz="2000" dirty="0"/>
              <a:t>The author talks about a 'Ring Buffer' Does anyone know what this is?</a:t>
            </a:r>
          </a:p>
        </p:txBody>
      </p:sp>
      <p:pic>
        <p:nvPicPr>
          <p:cNvPr id="4" name="Picture 3" descr="A ring buffer">
            <a:extLst>
              <a:ext uri="{FF2B5EF4-FFF2-40B4-BE49-F238E27FC236}">
                <a16:creationId xmlns:a16="http://schemas.microsoft.com/office/drawing/2014/main" id="{438AE88C-46F5-324D-BBB9-0133D63D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91" y="0"/>
            <a:ext cx="52286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34E9-354D-D849-B43A-839E6440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requests for great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60D1-46E1-AC46-9C99-07C7D5B25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395" y="1143001"/>
            <a:ext cx="6711209" cy="2383970"/>
          </a:xfrm>
        </p:spPr>
        <p:txBody>
          <a:bodyPr anchor="t">
            <a:normAutofit/>
          </a:bodyPr>
          <a:lstStyle/>
          <a:p>
            <a:r>
              <a:rPr lang="en-US" sz="1600" dirty="0"/>
              <a:t>By queueing our requests we can check to see if there are things that can be batched.</a:t>
            </a:r>
          </a:p>
          <a:p>
            <a:pPr lvl="1"/>
            <a:r>
              <a:rPr lang="en-US" sz="1400" dirty="0"/>
              <a:t>Notably AUDIO.</a:t>
            </a:r>
          </a:p>
          <a:p>
            <a:pPr lvl="1"/>
            <a:r>
              <a:rPr lang="en-US" sz="1400" dirty="0"/>
              <a:t>Anyone know what happens when two exact waveforms are played simultaneously? </a:t>
            </a:r>
          </a:p>
          <a:p>
            <a:r>
              <a:rPr lang="en-US" sz="1600" dirty="0"/>
              <a:t>Anyone play Metal Slug?</a:t>
            </a:r>
          </a:p>
        </p:txBody>
      </p:sp>
    </p:spTree>
    <p:extLst>
      <p:ext uri="{BB962C8B-B14F-4D97-AF65-F5344CB8AC3E}">
        <p14:creationId xmlns:p14="http://schemas.microsoft.com/office/powerpoint/2010/main" val="616756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35E1-EA0E-4D4B-B9EE-0306FBA6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26" y="43007"/>
            <a:ext cx="5968748" cy="807922"/>
          </a:xfrm>
        </p:spPr>
        <p:txBody>
          <a:bodyPr/>
          <a:lstStyle/>
          <a:p>
            <a:pPr algn="ctr"/>
            <a:r>
              <a:rPr lang="en-US" dirty="0"/>
              <a:t>What Goes in the Queue?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6124-8CE9-854D-B190-179BEB11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21" y="850930"/>
            <a:ext cx="4072379" cy="2998371"/>
          </a:xfrm>
        </p:spPr>
        <p:txBody>
          <a:bodyPr>
            <a:normAutofit/>
          </a:bodyPr>
          <a:lstStyle/>
          <a:p>
            <a:r>
              <a:rPr lang="en-US" sz="2000" dirty="0"/>
              <a:t>Queue Events / Notifications if:</a:t>
            </a:r>
          </a:p>
          <a:p>
            <a:pPr lvl="1"/>
            <a:r>
              <a:rPr lang="en-US" sz="1800" dirty="0"/>
              <a:t>You will have multiple listeners looking at events and time isn't much of an issue</a:t>
            </a:r>
          </a:p>
          <a:p>
            <a:pPr lvl="1"/>
            <a:r>
              <a:rPr lang="en-US" sz="1800" dirty="0"/>
              <a:t>Broad scope for the queue with lots of listeners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46FAA1-EC26-3C4A-B392-FEE6B5FE9C60}"/>
              </a:ext>
            </a:extLst>
          </p:cNvPr>
          <p:cNvSpPr txBox="1">
            <a:spLocks/>
          </p:cNvSpPr>
          <p:nvPr/>
        </p:nvSpPr>
        <p:spPr>
          <a:xfrm>
            <a:off x="4453155" y="850930"/>
            <a:ext cx="4119513" cy="299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58366" indent="-258366" algn="l" defTabSz="685800" rtl="0" eaLnBrk="1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965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441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82304" indent="-253604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629966" indent="-25836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981962" indent="-25374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331720" indent="-25374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681478" indent="-25374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031236" indent="-253746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45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dirty="0"/>
              <a:t>Queue Messages / Requests if:</a:t>
            </a:r>
          </a:p>
          <a:p>
            <a:pPr lvl="1"/>
            <a:r>
              <a:rPr lang="en-US" sz="1800" dirty="0"/>
              <a:t>We want something to happen in the future</a:t>
            </a:r>
          </a:p>
          <a:p>
            <a:pPr lvl="1"/>
            <a:r>
              <a:rPr lang="en-US" sz="1800" dirty="0"/>
              <a:t>Likely we will have a single listener</a:t>
            </a:r>
          </a:p>
        </p:txBody>
      </p:sp>
    </p:spTree>
    <p:extLst>
      <p:ext uri="{BB962C8B-B14F-4D97-AF65-F5344CB8AC3E}">
        <p14:creationId xmlns:p14="http://schemas.microsoft.com/office/powerpoint/2010/main" val="3834057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28AB-47AD-DB4B-AC0E-1C39B1A1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Queue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4D3BA-0247-2B43-824F-BCF1117F2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DE80B-BBBD-1140-80AB-1FCB15A6F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67168" cy="1629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DAC71-B7E0-8340-83E4-5CFD5AC8F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37" y="3140831"/>
            <a:ext cx="2383663" cy="2037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6E122-F9E8-4844-8C38-873B8252E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670" y="0"/>
            <a:ext cx="1410330" cy="2002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23318-401F-104C-95C1-C9E22E9B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3005" y="3331300"/>
            <a:ext cx="2604359" cy="181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E786AD-8E62-B24A-BDE4-925ACB327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407" y="1413902"/>
            <a:ext cx="1726929" cy="17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5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35E1-EA0E-4D4B-B9EE-0306FBA6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26" y="43007"/>
            <a:ext cx="5968748" cy="807922"/>
          </a:xfrm>
        </p:spPr>
        <p:txBody>
          <a:bodyPr/>
          <a:lstStyle/>
          <a:p>
            <a:pPr algn="ctr"/>
            <a:r>
              <a:rPr lang="en-US" dirty="0"/>
              <a:t>Who Can Read from the Queue?</a:t>
            </a:r>
            <a:br>
              <a:rPr lang="en-US" dirty="0"/>
            </a:br>
            <a:r>
              <a:rPr lang="en-US" b="1" u="sng" dirty="0"/>
              <a:t>Single-Cast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6124-8CE9-854D-B190-179BEB11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192" y="1124307"/>
            <a:ext cx="6815579" cy="2998371"/>
          </a:xfrm>
        </p:spPr>
        <p:txBody>
          <a:bodyPr anchor="t">
            <a:normAutofit/>
          </a:bodyPr>
          <a:lstStyle/>
          <a:p>
            <a:r>
              <a:rPr lang="en-US" sz="2000" dirty="0"/>
              <a:t>When the Queue is part of the readers API. </a:t>
            </a:r>
          </a:p>
          <a:p>
            <a:pPr lvl="1"/>
            <a:r>
              <a:rPr lang="en-US" sz="1650" dirty="0"/>
              <a:t>The queue becomes an implementation detail of the reader</a:t>
            </a:r>
          </a:p>
          <a:p>
            <a:pPr lvl="1"/>
            <a:r>
              <a:rPr lang="en-US" sz="1650" dirty="0"/>
              <a:t>The queue is more encapsulated</a:t>
            </a:r>
          </a:p>
          <a:p>
            <a:pPr lvl="1"/>
            <a:r>
              <a:rPr lang="en-US" sz="1650" dirty="0"/>
              <a:t>No Worries about contention between listeners</a:t>
            </a:r>
          </a:p>
        </p:txBody>
      </p:sp>
    </p:spTree>
    <p:extLst>
      <p:ext uri="{BB962C8B-B14F-4D97-AF65-F5344CB8AC3E}">
        <p14:creationId xmlns:p14="http://schemas.microsoft.com/office/powerpoint/2010/main" val="320127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35E1-EA0E-4D4B-B9EE-0306FBA6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26" y="43007"/>
            <a:ext cx="5968748" cy="807922"/>
          </a:xfrm>
        </p:spPr>
        <p:txBody>
          <a:bodyPr/>
          <a:lstStyle/>
          <a:p>
            <a:pPr algn="ctr"/>
            <a:r>
              <a:rPr lang="en-US" dirty="0"/>
              <a:t>Who Can Read from the Queue?</a:t>
            </a:r>
            <a:br>
              <a:rPr lang="en-US" dirty="0"/>
            </a:br>
            <a:r>
              <a:rPr lang="en-US" b="1" u="sng" dirty="0"/>
              <a:t>Broadcast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6124-8CE9-854D-B190-179BEB11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192" y="1124307"/>
            <a:ext cx="7164371" cy="3579668"/>
          </a:xfrm>
        </p:spPr>
        <p:txBody>
          <a:bodyPr>
            <a:normAutofit/>
          </a:bodyPr>
          <a:lstStyle/>
          <a:p>
            <a:r>
              <a:rPr lang="en-US" sz="2000" dirty="0"/>
              <a:t>Most event systems are Broadcast Queues</a:t>
            </a:r>
          </a:p>
          <a:p>
            <a:pPr lvl="1"/>
            <a:r>
              <a:rPr lang="en-US" sz="1650" dirty="0"/>
              <a:t>All listeners see all events</a:t>
            </a:r>
          </a:p>
          <a:p>
            <a:pPr lvl="2"/>
            <a:r>
              <a:rPr lang="en-US" sz="1500" dirty="0"/>
              <a:t>This is networking in a nutshell</a:t>
            </a:r>
          </a:p>
          <a:p>
            <a:pPr lvl="1"/>
            <a:r>
              <a:rPr lang="en-US" sz="1650" dirty="0"/>
              <a:t>If there are no listeners, the event is dropped</a:t>
            </a:r>
          </a:p>
          <a:p>
            <a:pPr lvl="1"/>
            <a:r>
              <a:rPr lang="en-US" sz="1650" dirty="0"/>
              <a:t>Events may need to be filtered</a:t>
            </a:r>
          </a:p>
          <a:p>
            <a:pPr lvl="2"/>
            <a:r>
              <a:rPr lang="en-US" sz="1500" dirty="0"/>
              <a:t>Lots of events == lots of listeners which can take up resources</a:t>
            </a:r>
          </a:p>
          <a:p>
            <a:pPr lvl="1"/>
            <a:r>
              <a:rPr lang="en-US" sz="1650" dirty="0"/>
              <a:t>Listeners can be designed to filter events they receive</a:t>
            </a:r>
          </a:p>
          <a:p>
            <a:pPr lvl="2"/>
            <a:r>
              <a:rPr lang="en-US" sz="1500" dirty="0"/>
              <a:t>Such as only mouse input</a:t>
            </a:r>
          </a:p>
        </p:txBody>
      </p:sp>
    </p:spTree>
    <p:extLst>
      <p:ext uri="{BB962C8B-B14F-4D97-AF65-F5344CB8AC3E}">
        <p14:creationId xmlns:p14="http://schemas.microsoft.com/office/powerpoint/2010/main" val="3434456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35E1-EA0E-4D4B-B9EE-0306FBA6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26" y="43007"/>
            <a:ext cx="5968748" cy="807922"/>
          </a:xfrm>
        </p:spPr>
        <p:txBody>
          <a:bodyPr/>
          <a:lstStyle/>
          <a:p>
            <a:pPr algn="ctr"/>
            <a:r>
              <a:rPr lang="en-US" dirty="0"/>
              <a:t>Who Can Read from the Queue?</a:t>
            </a:r>
            <a:br>
              <a:rPr lang="en-US" dirty="0"/>
            </a:br>
            <a:r>
              <a:rPr lang="en-US" b="1" u="sng" dirty="0"/>
              <a:t>Work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6124-8CE9-854D-B190-179BEB11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192" y="1124307"/>
            <a:ext cx="6815579" cy="2998371"/>
          </a:xfrm>
        </p:spPr>
        <p:txBody>
          <a:bodyPr>
            <a:normAutofit/>
          </a:bodyPr>
          <a:lstStyle/>
          <a:p>
            <a:r>
              <a:rPr lang="en-US" sz="2000" dirty="0"/>
              <a:t>Like a broadcast queue except an item goes to only one of the listeners attached to the queue</a:t>
            </a:r>
          </a:p>
          <a:p>
            <a:pPr lvl="1"/>
            <a:r>
              <a:rPr lang="en-US" sz="1650" dirty="0"/>
              <a:t>The queue needs logic to figure out which listener to contact</a:t>
            </a:r>
          </a:p>
          <a:p>
            <a:pPr lvl="2"/>
            <a:r>
              <a:rPr lang="en-US" sz="1500" dirty="0"/>
              <a:t>Round robin, random, or something more complex</a:t>
            </a:r>
          </a:p>
        </p:txBody>
      </p:sp>
    </p:spTree>
    <p:extLst>
      <p:ext uri="{BB962C8B-B14F-4D97-AF65-F5344CB8AC3E}">
        <p14:creationId xmlns:p14="http://schemas.microsoft.com/office/powerpoint/2010/main" val="1993859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8497-0CCD-6D4A-AC2F-5F19819E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</a:t>
            </a:r>
            <a:r>
              <a:rPr lang="en-US" i="1" dirty="0"/>
              <a:t>Write</a:t>
            </a:r>
            <a:r>
              <a:rPr lang="en-US" dirty="0"/>
              <a:t> to the Queue?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F8755-93A8-6E44-8E5D-2125B30DB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721" y="1355271"/>
            <a:ext cx="6400883" cy="3182187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sz="2000" b="1" u="sng" dirty="0"/>
              <a:t>One Writer</a:t>
            </a:r>
          </a:p>
          <a:p>
            <a:r>
              <a:rPr lang="en-US" dirty="0"/>
              <a:t>This is basically synchronous observer</a:t>
            </a:r>
          </a:p>
          <a:p>
            <a:pPr lvl="1"/>
            <a:r>
              <a:rPr lang="en-US" dirty="0"/>
              <a:t>It is implicitly known where the event originates, since there is only one sender.</a:t>
            </a:r>
          </a:p>
          <a:p>
            <a:pPr lvl="1"/>
            <a:r>
              <a:rPr lang="en-US" dirty="0"/>
              <a:t>We need multiple readers or this is just a vanilla queue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89281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7"/>
          <p:cNvSpPr txBox="1">
            <a:spLocks noGrp="1"/>
          </p:cNvSpPr>
          <p:nvPr>
            <p:ph type="title"/>
          </p:nvPr>
        </p:nvSpPr>
        <p:spPr>
          <a:xfrm>
            <a:off x="769544" y="114044"/>
            <a:ext cx="8024039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Example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7" name="Google Shape;507;p57"/>
          <p:cNvSpPr txBox="1">
            <a:spLocks noGrp="1"/>
          </p:cNvSpPr>
          <p:nvPr>
            <p:ph type="body" idx="1"/>
          </p:nvPr>
        </p:nvSpPr>
        <p:spPr>
          <a:xfrm>
            <a:off x="769544" y="1294394"/>
            <a:ext cx="6889688" cy="3657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How do we implement: </a:t>
            </a:r>
            <a:b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"a tower noticed a monster getting near?"</a:t>
            </a:r>
            <a:endParaRPr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Options:</a:t>
            </a:r>
            <a:endParaRPr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Towers check distance to all entities each frame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Mobs tell other entities “I am at (</a:t>
            </a:r>
            <a:r>
              <a:rPr lang="en" sz="18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x,y</a:t>
            </a: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)”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Higher-level optimized system for distance checks that is monitored by the towers and mobs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8" name="Google Shape;508;p57"/>
          <p:cNvSpPr/>
          <p:nvPr/>
        </p:nvSpPr>
        <p:spPr>
          <a:xfrm>
            <a:off x="7272096" y="2673906"/>
            <a:ext cx="586312" cy="1554061"/>
          </a:xfrm>
          <a:prstGeom prst="rightBrace">
            <a:avLst>
              <a:gd name="adj1" fmla="val 38156"/>
              <a:gd name="adj2" fmla="val 4534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57"/>
          <p:cNvSpPr txBox="1"/>
          <p:nvPr/>
        </p:nvSpPr>
        <p:spPr>
          <a:xfrm>
            <a:off x="7785980" y="2929119"/>
            <a:ext cx="1307504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perfect answer, all have trade offs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8497-0CCD-6D4A-AC2F-5F19819E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</a:t>
            </a:r>
            <a:r>
              <a:rPr lang="en-US" i="1" dirty="0"/>
              <a:t>Write</a:t>
            </a:r>
            <a:r>
              <a:rPr lang="en-US" dirty="0"/>
              <a:t> to the Queue?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F8755-93A8-6E44-8E5D-2125B30DB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421" y="1232807"/>
            <a:ext cx="6515183" cy="3304651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sz="2000" b="1" u="sng" dirty="0"/>
              <a:t>Multiple Writers</a:t>
            </a:r>
          </a:p>
          <a:p>
            <a:r>
              <a:rPr lang="en-US" sz="1800" dirty="0"/>
              <a:t>Any part of the codebase can write to the queue</a:t>
            </a:r>
          </a:p>
          <a:p>
            <a:pPr lvl="1"/>
            <a:r>
              <a:rPr lang="en-US" sz="1600" dirty="0"/>
              <a:t>Be careful of cycles, </a:t>
            </a:r>
          </a:p>
          <a:p>
            <a:pPr lvl="2"/>
            <a:r>
              <a:rPr lang="en-US" sz="1450" dirty="0"/>
              <a:t>since anything can write to the queue a process might get interrupted and then have to start writing again…</a:t>
            </a:r>
          </a:p>
          <a:p>
            <a:pPr lvl="1"/>
            <a:r>
              <a:rPr lang="en-US" sz="1600" dirty="0"/>
              <a:t>Probably want to reference the sender in the event to ensure the results are delivered </a:t>
            </a:r>
            <a:r>
              <a:rPr lang="en-US" sz="1600" dirty="0" err="1"/>
              <a:t>appropriatly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279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55B9-8D99-7D42-8D6C-F4341A34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857" y="606042"/>
            <a:ext cx="6515672" cy="807922"/>
          </a:xfrm>
        </p:spPr>
        <p:txBody>
          <a:bodyPr/>
          <a:lstStyle/>
          <a:p>
            <a:pPr algn="l"/>
            <a:r>
              <a:rPr lang="en-US" dirty="0"/>
              <a:t>What is the lifetime of objects in the queue?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F7A7-0647-3E49-B753-E354A1BF9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096" y="1285995"/>
            <a:ext cx="6909509" cy="299837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In a </a:t>
            </a:r>
            <a:r>
              <a:rPr lang="en-US" sz="1800" dirty="0" err="1"/>
              <a:t>GCd</a:t>
            </a:r>
            <a:r>
              <a:rPr lang="en-US" sz="1800" dirty="0"/>
              <a:t> language don't stress over this. The event will live in memory as long as it is needed. In C or C++ however…</a:t>
            </a:r>
          </a:p>
          <a:p>
            <a:r>
              <a:rPr lang="en-US" sz="1800" b="1" dirty="0"/>
              <a:t>Pass Ownership	</a:t>
            </a:r>
          </a:p>
          <a:p>
            <a:pPr lvl="1"/>
            <a:r>
              <a:rPr lang="en-US" sz="1650" dirty="0"/>
              <a:t>This is the traditional method when manually managing memory</a:t>
            </a:r>
          </a:p>
          <a:p>
            <a:pPr lvl="1"/>
            <a:r>
              <a:rPr lang="en-US" sz="1650" dirty="0"/>
              <a:t>Queue claims the message until the receiver takes ownership</a:t>
            </a:r>
          </a:p>
          <a:p>
            <a:pPr lvl="1"/>
            <a:r>
              <a:rPr lang="en-US" sz="1650" dirty="0"/>
              <a:t>Sender </a:t>
            </a:r>
            <a:r>
              <a:rPr lang="en-US" sz="1650" dirty="0">
                <a:sym typeface="Wingdings" pitchFamily="2" charset="2"/>
              </a:rPr>
              <a:t> Queue  Receiver</a:t>
            </a:r>
          </a:p>
          <a:p>
            <a:pPr lvl="2"/>
            <a:r>
              <a:rPr lang="en-US" sz="1500" dirty="0">
                <a:sym typeface="Wingdings" pitchFamily="2" charset="2"/>
              </a:rPr>
              <a:t>Then the receiver deallocates the object when it is done with it.</a:t>
            </a:r>
          </a:p>
          <a:p>
            <a:pPr lvl="1"/>
            <a:r>
              <a:rPr lang="en-US" sz="1650" dirty="0">
                <a:sym typeface="Wingdings" pitchFamily="2" charset="2"/>
              </a:rPr>
              <a:t>Probably a good idea to implement some kind of time out…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468021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55B9-8D99-7D42-8D6C-F4341A34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of the objects in the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F7A7-0647-3E49-B753-E354A1BF9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096" y="1253337"/>
            <a:ext cx="6909509" cy="2998371"/>
          </a:xfrm>
        </p:spPr>
        <p:txBody>
          <a:bodyPr anchor="t">
            <a:normAutofit/>
          </a:bodyPr>
          <a:lstStyle/>
          <a:p>
            <a:r>
              <a:rPr lang="en-US" sz="1800" b="1" dirty="0"/>
              <a:t>Share Ownership</a:t>
            </a:r>
          </a:p>
          <a:p>
            <a:pPr lvl="1"/>
            <a:r>
              <a:rPr lang="en-US" sz="1650" dirty="0"/>
              <a:t>Message sticks around as long as something needs it.</a:t>
            </a:r>
          </a:p>
          <a:p>
            <a:pPr lvl="2"/>
            <a:r>
              <a:rPr lang="en-US" sz="1500" dirty="0">
                <a:sym typeface="Wingdings" pitchFamily="2" charset="2"/>
              </a:rPr>
              <a:t>Basically let the GC handle it.</a:t>
            </a:r>
          </a:p>
          <a:p>
            <a:pPr lvl="1"/>
            <a:r>
              <a:rPr lang="en-US" sz="1650" dirty="0">
                <a:sym typeface="Wingdings" pitchFamily="2" charset="2"/>
              </a:rPr>
              <a:t>You could also implement smart pointers with reference counts but that is getting silly… 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558067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55B9-8D99-7D42-8D6C-F4341A34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of the objects in the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F7A7-0647-3E49-B753-E354A1BF9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095" y="1539087"/>
            <a:ext cx="6909509" cy="2998371"/>
          </a:xfrm>
        </p:spPr>
        <p:txBody>
          <a:bodyPr anchor="t">
            <a:normAutofit/>
          </a:bodyPr>
          <a:lstStyle/>
          <a:p>
            <a:r>
              <a:rPr lang="en-US" sz="1800" b="1" dirty="0"/>
              <a:t>The Queue Owns it.</a:t>
            </a:r>
          </a:p>
          <a:p>
            <a:pPr lvl="1"/>
            <a:r>
              <a:rPr lang="en-US" sz="1650" dirty="0"/>
              <a:t>Events are objects that the queue creates</a:t>
            </a:r>
          </a:p>
          <a:p>
            <a:pPr lvl="1"/>
            <a:r>
              <a:rPr lang="en-US" sz="1650" dirty="0"/>
              <a:t>Sender requests a 'fresh' event from the queue</a:t>
            </a:r>
          </a:p>
          <a:p>
            <a:pPr lvl="1"/>
            <a:r>
              <a:rPr lang="en-US" sz="1650" dirty="0"/>
              <a:t>The queue returns a reference to a message/Event object and the sender writes to it.</a:t>
            </a:r>
          </a:p>
          <a:p>
            <a:pPr lvl="1"/>
            <a:r>
              <a:rPr lang="en-US" sz="1650" dirty="0"/>
              <a:t>The receiver references the same object in memory.</a:t>
            </a:r>
          </a:p>
        </p:txBody>
      </p:sp>
    </p:spTree>
    <p:extLst>
      <p:ext uri="{BB962C8B-B14F-4D97-AF65-F5344CB8AC3E}">
        <p14:creationId xmlns:p14="http://schemas.microsoft.com/office/powerpoint/2010/main" val="1442113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02F8F4-3504-7949-BC62-4F74C2C3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18" y="738725"/>
            <a:ext cx="7949282" cy="767700"/>
          </a:xfrm>
        </p:spPr>
        <p:txBody>
          <a:bodyPr/>
          <a:lstStyle/>
          <a:p>
            <a:r>
              <a:rPr lang="en-US" dirty="0"/>
              <a:t>Thoughts on Queues and Threads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FB033-ECDF-614F-AAD2-FB2CE2A40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718" y="1576175"/>
            <a:ext cx="7949282" cy="2710200"/>
          </a:xfrm>
        </p:spPr>
        <p:txBody>
          <a:bodyPr>
            <a:normAutofit/>
          </a:bodyPr>
          <a:lstStyle/>
          <a:p>
            <a:r>
              <a:rPr lang="en-US" sz="1800" dirty="0"/>
              <a:t>A handy way to take advantage of multi-core &amp;&amp; multi-thread processors is to have a queue for different operations and assign each to a queue</a:t>
            </a:r>
          </a:p>
          <a:p>
            <a:r>
              <a:rPr lang="en-US" sz="1800" dirty="0"/>
              <a:t>1 core: audio</a:t>
            </a:r>
          </a:p>
          <a:p>
            <a:r>
              <a:rPr lang="en-US" sz="1800" dirty="0"/>
              <a:t>1 core: rendering</a:t>
            </a:r>
          </a:p>
          <a:p>
            <a:r>
              <a:rPr lang="en-US" sz="1800" dirty="0"/>
              <a:t>1 core: keeping track of mods</a:t>
            </a:r>
          </a:p>
          <a:p>
            <a:r>
              <a:rPr lang="en-US" sz="1800" dirty="0"/>
              <a:t>And each one gets a queue. </a:t>
            </a:r>
          </a:p>
        </p:txBody>
      </p:sp>
    </p:spTree>
    <p:extLst>
      <p:ext uri="{BB962C8B-B14F-4D97-AF65-F5344CB8AC3E}">
        <p14:creationId xmlns:p14="http://schemas.microsoft.com/office/powerpoint/2010/main" val="469606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3"/>
          <p:cNvSpPr txBox="1">
            <a:spLocks noGrp="1"/>
          </p:cNvSpPr>
          <p:nvPr>
            <p:ph type="title"/>
          </p:nvPr>
        </p:nvSpPr>
        <p:spPr>
          <a:xfrm>
            <a:off x="754704" y="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Part 03: Communication Patterns Summary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1" name="Google Shape;571;p63"/>
          <p:cNvSpPr txBox="1">
            <a:spLocks noGrp="1"/>
          </p:cNvSpPr>
          <p:nvPr>
            <p:ph type="body" idx="1"/>
          </p:nvPr>
        </p:nvSpPr>
        <p:spPr>
          <a:xfrm>
            <a:off x="754704" y="1180350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Observing game state updates and reacting to them: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indent="-330200">
              <a:buSzPts val="1600"/>
            </a:pPr>
            <a:r>
              <a:rPr lang="en" sz="2000" dirty="0"/>
              <a:t>Many different kinds of senders/receivers: Event </a:t>
            </a:r>
            <a:r>
              <a:rPr lang="en" sz="2000" strike="sngStrike" dirty="0"/>
              <a:t>Bus</a:t>
            </a:r>
            <a:r>
              <a:rPr lang="en" sz="2000" dirty="0"/>
              <a:t> Queue</a:t>
            </a:r>
          </a:p>
          <a:p>
            <a:pPr lvl="1" indent="-330200">
              <a:spcBef>
                <a:spcPts val="0"/>
              </a:spcBef>
              <a:buSzPts val="1600"/>
              <a:buChar char="●"/>
            </a:pPr>
            <a:r>
              <a:rPr lang="en" sz="185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" sz="185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entities</a:t>
            </a:r>
            <a:r>
              <a:rPr lang="en" sz="185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to </a:t>
            </a:r>
            <a:r>
              <a:rPr lang="en" sz="185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entities</a:t>
            </a:r>
          </a:p>
          <a:p>
            <a:pPr lvl="1" indent="-330200">
              <a:spcBef>
                <a:spcPts val="0"/>
              </a:spcBef>
              <a:buSzPts val="1600"/>
              <a:buChar char="●"/>
            </a:pPr>
            <a:r>
              <a:rPr lang="en" sz="185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" sz="185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entities</a:t>
            </a:r>
            <a:r>
              <a:rPr lang="en" sz="185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to </a:t>
            </a:r>
            <a:r>
              <a:rPr lang="en" sz="185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systems</a:t>
            </a:r>
            <a:r>
              <a:rPr lang="en" sz="185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		</a:t>
            </a:r>
          </a:p>
          <a:p>
            <a:pPr indent="-330200">
              <a:buSzPts val="1600"/>
            </a:pPr>
            <a:r>
              <a:rPr lang="en-US" sz="2000" dirty="0"/>
              <a:t>few senders / few receivers: observer</a:t>
            </a:r>
          </a:p>
          <a:p>
            <a:pPr lvl="1" indent="-330200">
              <a:spcBef>
                <a:spcPts val="0"/>
              </a:spcBef>
              <a:buSzPts val="1600"/>
              <a:buChar char="●"/>
            </a:pPr>
            <a:r>
              <a:rPr lang="en" sz="185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" sz="185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systems</a:t>
            </a:r>
            <a:r>
              <a:rPr lang="en" sz="185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to </a:t>
            </a:r>
            <a:r>
              <a:rPr lang="en" sz="185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systems</a:t>
            </a:r>
          </a:p>
          <a:p>
            <a:pPr lvl="1" indent="-330200">
              <a:spcBef>
                <a:spcPts val="0"/>
              </a:spcBef>
              <a:buSzPts val="1600"/>
              <a:buChar char="●"/>
            </a:pPr>
            <a:r>
              <a:rPr lang="en" sz="185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</a:t>
            </a:r>
            <a:r>
              <a:rPr lang="en" sz="185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systems</a:t>
            </a:r>
            <a:r>
              <a:rPr lang="en" sz="185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to </a:t>
            </a:r>
            <a:r>
              <a:rPr lang="en" sz="185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entities</a:t>
            </a:r>
          </a:p>
          <a:p>
            <a:pPr lvl="1" indent="-330200">
              <a:spcBef>
                <a:spcPts val="0"/>
              </a:spcBef>
              <a:buSzPts val="1600"/>
              <a:buChar char="●"/>
            </a:pPr>
            <a:endParaRPr sz="165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65C6-FAFD-F245-8A49-ED97F9DE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864D3-6558-C842-9F3E-3515B8C90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718" y="1919075"/>
            <a:ext cx="7949282" cy="2710200"/>
          </a:xfrm>
        </p:spPr>
        <p:txBody>
          <a:bodyPr/>
          <a:lstStyle/>
          <a:p>
            <a:endParaRPr lang="en-US" dirty="0"/>
          </a:p>
          <a:p>
            <a:pPr marL="114300" indent="0">
              <a:buNone/>
            </a:pPr>
            <a:r>
              <a:rPr lang="en-US" sz="2000" dirty="0"/>
              <a:t>Read this: </a:t>
            </a:r>
            <a:r>
              <a:rPr lang="en-US" sz="2000" dirty="0">
                <a:hlinkClick r:id="rId2"/>
              </a:rPr>
              <a:t>http://gameprogrammingpatterns.com/observer.html</a:t>
            </a: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And This: </a:t>
            </a:r>
            <a:r>
              <a:rPr lang="en-US" sz="2000" dirty="0">
                <a:hlinkClick r:id="rId3"/>
              </a:rPr>
              <a:t>http://gameprogrammingpatterns.com/event-queue.html</a:t>
            </a: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and this: </a:t>
            </a:r>
            <a:r>
              <a:rPr lang="en-US" sz="2000" dirty="0">
                <a:hlinkClick r:id="rId4"/>
              </a:rPr>
              <a:t>https://sourcemaking.com/design_patterns/observer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8"/>
          <p:cNvSpPr txBox="1">
            <a:spLocks noGrp="1"/>
          </p:cNvSpPr>
          <p:nvPr>
            <p:ph type="title"/>
          </p:nvPr>
        </p:nvSpPr>
        <p:spPr>
          <a:xfrm>
            <a:off x="733330" y="132150"/>
            <a:ext cx="796067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Communication Patterns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5" name="Google Shape;515;p58"/>
          <p:cNvSpPr txBox="1">
            <a:spLocks noGrp="1"/>
          </p:cNvSpPr>
          <p:nvPr>
            <p:ph type="body" idx="1"/>
          </p:nvPr>
        </p:nvSpPr>
        <p:spPr>
          <a:xfrm>
            <a:off x="733330" y="1312500"/>
            <a:ext cx="7960669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Goal: Decouple senders and receivers</a:t>
            </a:r>
            <a:endParaRPr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Senders shouldn’t know who they need to inform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Two common ways</a:t>
            </a:r>
            <a:endParaRPr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Observer</a:t>
            </a: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pattern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Event Bus</a:t>
            </a: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pattern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Notice this hooks into the MVC pattern from before</a:t>
            </a:r>
            <a:endParaRPr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3C7D-DE7E-F249-B763-32F5CC76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</a:rPr>
              <a:t>Observer</a:t>
            </a:r>
          </a:p>
        </p:txBody>
      </p:sp>
      <p:pic>
        <p:nvPicPr>
          <p:cNvPr id="5" name="Picture 4" descr="You see... but you do not observe. The distinction is clear ~S. Holmes">
            <a:extLst>
              <a:ext uri="{FF2B5EF4-FFF2-40B4-BE49-F238E27FC236}">
                <a16:creationId xmlns:a16="http://schemas.microsoft.com/office/drawing/2014/main" id="{BFBB2149-D2CE-9643-99CC-AFD6B4C2C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95" y="1651000"/>
            <a:ext cx="5194300" cy="1841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299443-62D2-1741-91F9-9B29033A20FC}"/>
              </a:ext>
            </a:extLst>
          </p:cNvPr>
          <p:cNvSpPr/>
          <p:nvPr/>
        </p:nvSpPr>
        <p:spPr>
          <a:xfrm>
            <a:off x="2422212" y="4002218"/>
            <a:ext cx="4299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gameprogrammingpatterns.com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observer.html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1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9"/>
          <p:cNvSpPr txBox="1">
            <a:spLocks noGrp="1"/>
          </p:cNvSpPr>
          <p:nvPr>
            <p:ph type="title"/>
          </p:nvPr>
        </p:nvSpPr>
        <p:spPr>
          <a:xfrm>
            <a:off x="704924" y="0"/>
            <a:ext cx="8439075" cy="4797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Observer Pattern</a:t>
            </a:r>
            <a:endParaRPr u="sng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1" name="Google Shape;521;p59"/>
          <p:cNvSpPr txBox="1">
            <a:spLocks noGrp="1"/>
          </p:cNvSpPr>
          <p:nvPr>
            <p:ph type="body" idx="1"/>
          </p:nvPr>
        </p:nvSpPr>
        <p:spPr>
          <a:xfrm>
            <a:off x="704925" y="462094"/>
            <a:ext cx="4219499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public class Player{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public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int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Level {get; private set}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public event Action </a:t>
            </a:r>
            <a:r>
              <a:rPr lang="en" sz="1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OnLevelUpdate</a:t>
            </a:r>
            <a:r>
              <a:rPr lang="en" sz="1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;</a:t>
            </a:r>
            <a:endParaRPr sz="1200" b="1"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public void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UpdateLevel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(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int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newLevel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){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this.level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=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newLevel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;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OnLevelUpdate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();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}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}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</p:txBody>
      </p:sp>
      <p:sp>
        <p:nvSpPr>
          <p:cNvPr id="522" name="Google Shape;522;p59"/>
          <p:cNvSpPr txBox="1">
            <a:spLocks noGrp="1"/>
          </p:cNvSpPr>
          <p:nvPr>
            <p:ph type="body" idx="4294967295"/>
          </p:nvPr>
        </p:nvSpPr>
        <p:spPr>
          <a:xfrm>
            <a:off x="4924424" y="456076"/>
            <a:ext cx="4219575" cy="271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public class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UIManager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{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public void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InitializeUI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() {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var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player = … / get a ref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</a:t>
            </a:r>
            <a:r>
              <a:rPr lang="en" sz="1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player.OnLevelUpdate</a:t>
            </a:r>
            <a:r>
              <a:rPr lang="en" sz="1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+= </a:t>
            </a:r>
            <a:r>
              <a:rPr lang="en" sz="12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UpdateUI</a:t>
            </a:r>
            <a:r>
              <a:rPr lang="en" sz="1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;</a:t>
            </a:r>
            <a:br>
              <a:rPr lang="en" sz="1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}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private void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UpdateUI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() {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var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player = … // get a reference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   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int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newLevel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= </a:t>
            </a:r>
            <a:r>
              <a:rPr lang="en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player.Level</a:t>
            </a: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;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    }</a:t>
            </a:r>
            <a:b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</a:br>
            <a:r>
              <a:rPr lang="en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Roboto Mono"/>
              </a:rPr>
              <a:t>}</a:t>
            </a:r>
            <a:endParaRPr sz="1200" dirty="0">
              <a:solidFill>
                <a:schemeClr val="bg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Roboto Mono"/>
            </a:endParaRPr>
          </a:p>
        </p:txBody>
      </p:sp>
      <p:sp>
        <p:nvSpPr>
          <p:cNvPr id="523" name="Google Shape;523;p59"/>
          <p:cNvSpPr/>
          <p:nvPr/>
        </p:nvSpPr>
        <p:spPr>
          <a:xfrm>
            <a:off x="2923379" y="3589696"/>
            <a:ext cx="1185900" cy="42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Player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4" name="Google Shape;524;p59"/>
          <p:cNvSpPr/>
          <p:nvPr/>
        </p:nvSpPr>
        <p:spPr>
          <a:xfrm>
            <a:off x="6683154" y="3589696"/>
            <a:ext cx="1185900" cy="42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UIManager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5" name="Google Shape;525;p59"/>
          <p:cNvSpPr/>
          <p:nvPr/>
        </p:nvSpPr>
        <p:spPr>
          <a:xfrm>
            <a:off x="6580129" y="4061921"/>
            <a:ext cx="1154700" cy="2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Other Listeners</a:t>
            </a:r>
            <a:endParaRPr sz="1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6" name="Google Shape;526;p59"/>
          <p:cNvSpPr/>
          <p:nvPr/>
        </p:nvSpPr>
        <p:spPr>
          <a:xfrm>
            <a:off x="5097529" y="4166671"/>
            <a:ext cx="1154700" cy="20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Other Listeners</a:t>
            </a:r>
            <a:endParaRPr sz="1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7" name="Google Shape;527;p59"/>
          <p:cNvSpPr txBox="1"/>
          <p:nvPr/>
        </p:nvSpPr>
        <p:spPr>
          <a:xfrm>
            <a:off x="2923379" y="3236596"/>
            <a:ext cx="1377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UpdateLevel()</a:t>
            </a:r>
            <a:endParaRPr sz="1200"/>
          </a:p>
        </p:txBody>
      </p:sp>
      <p:sp>
        <p:nvSpPr>
          <p:cNvPr id="528" name="Google Shape;528;p59"/>
          <p:cNvSpPr txBox="1"/>
          <p:nvPr/>
        </p:nvSpPr>
        <p:spPr>
          <a:xfrm>
            <a:off x="4633304" y="3524796"/>
            <a:ext cx="102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Event callback</a:t>
            </a:r>
            <a:endParaRPr sz="1000" dirty="0"/>
          </a:p>
        </p:txBody>
      </p:sp>
      <p:cxnSp>
        <p:nvCxnSpPr>
          <p:cNvPr id="529" name="Google Shape;529;p59"/>
          <p:cNvCxnSpPr>
            <a:cxnSpLocks/>
            <a:endCxn id="523" idx="1"/>
          </p:cNvCxnSpPr>
          <p:nvPr/>
        </p:nvCxnSpPr>
        <p:spPr>
          <a:xfrm>
            <a:off x="2522764" y="3236596"/>
            <a:ext cx="400615" cy="565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59"/>
          <p:cNvCxnSpPr>
            <a:stCxn id="523" idx="3"/>
            <a:endCxn id="524" idx="1"/>
          </p:cNvCxnSpPr>
          <p:nvPr/>
        </p:nvCxnSpPr>
        <p:spPr>
          <a:xfrm>
            <a:off x="4109279" y="3801646"/>
            <a:ext cx="257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59"/>
          <p:cNvCxnSpPr>
            <a:stCxn id="523" idx="3"/>
            <a:endCxn id="525" idx="1"/>
          </p:cNvCxnSpPr>
          <p:nvPr/>
        </p:nvCxnSpPr>
        <p:spPr>
          <a:xfrm>
            <a:off x="4109279" y="3801646"/>
            <a:ext cx="2470800" cy="36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59"/>
          <p:cNvCxnSpPr>
            <a:stCxn id="523" idx="3"/>
            <a:endCxn id="526" idx="1"/>
          </p:cNvCxnSpPr>
          <p:nvPr/>
        </p:nvCxnSpPr>
        <p:spPr>
          <a:xfrm>
            <a:off x="4109279" y="3801646"/>
            <a:ext cx="988200" cy="4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0"/>
          <p:cNvSpPr txBox="1">
            <a:spLocks noGrp="1"/>
          </p:cNvSpPr>
          <p:nvPr>
            <p:ph type="title"/>
          </p:nvPr>
        </p:nvSpPr>
        <p:spPr>
          <a:xfrm>
            <a:off x="725397" y="3255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Observer Pattern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8" name="Google Shape;538;p60"/>
          <p:cNvSpPr txBox="1">
            <a:spLocks noGrp="1"/>
          </p:cNvSpPr>
          <p:nvPr>
            <p:ph type="body" idx="1"/>
          </p:nvPr>
        </p:nvSpPr>
        <p:spPr>
          <a:xfrm>
            <a:off x="725397" y="872010"/>
            <a:ext cx="8222100" cy="28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Observer </a:t>
            </a: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Each Observer needs to: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Find a potential sender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Subscribe (and unsubscribe) to updates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Best for:</a:t>
            </a:r>
            <a:b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" sz="2000" b="1" dirty="0">
                <a:solidFill>
                  <a:schemeClr val="accent3"/>
                </a:solidFill>
              </a:rPr>
              <a:t>System</a:t>
            </a:r>
            <a:r>
              <a:rPr lang="en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itchFamily="2" charset="2"/>
              </a:rPr>
              <a:t></a:t>
            </a:r>
            <a:r>
              <a:rPr lang="en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Entities</a:t>
            </a: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updates</a:t>
            </a:r>
            <a:b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   E.g. level finished -&gt; all entities run away</a:t>
            </a:r>
            <a:b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" sz="2000" b="1" dirty="0">
                <a:solidFill>
                  <a:schemeClr val="accent3"/>
                </a:solidFill>
              </a:rPr>
              <a:t>System</a:t>
            </a: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itchFamily="2" charset="2"/>
              </a:rPr>
              <a:t> </a:t>
            </a: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" sz="2000" b="1" dirty="0">
                <a:solidFill>
                  <a:schemeClr val="accent3"/>
                </a:solidFill>
              </a:rPr>
              <a:t>System</a:t>
            </a:r>
            <a:r>
              <a:rPr lang="en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updates</a:t>
            </a:r>
            <a:b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   E.g. Player score increment -&gt; UI Update</a:t>
            </a:r>
            <a:endParaRPr sz="1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E969-82BF-A144-9E2B-0B1D1C20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think about this…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63B28-3E45-FE46-BC04-6504D0990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183" y="1891914"/>
            <a:ext cx="8222100" cy="27102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/>
              <a:t>Think about Achievements</a:t>
            </a:r>
          </a:p>
          <a:p>
            <a:r>
              <a:rPr lang="en-US" sz="2000" dirty="0"/>
              <a:t>How does the game know that something has happened?</a:t>
            </a:r>
          </a:p>
          <a:p>
            <a:r>
              <a:rPr lang="en-US" sz="2000" dirty="0"/>
              <a:t>Do we check in every method?</a:t>
            </a:r>
          </a:p>
        </p:txBody>
      </p:sp>
      <p:pic>
        <p:nvPicPr>
          <p:cNvPr id="4" name="Picture 3" descr="Mr. Perfect achievement">
            <a:extLst>
              <a:ext uri="{FF2B5EF4-FFF2-40B4-BE49-F238E27FC236}">
                <a16:creationId xmlns:a16="http://schemas.microsoft.com/office/drawing/2014/main" id="{B7041405-ACEE-584F-83CE-ABF9285D7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19" b="27160"/>
          <a:stretch/>
        </p:blipFill>
        <p:spPr>
          <a:xfrm>
            <a:off x="4291342" y="3177408"/>
            <a:ext cx="4852657" cy="19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20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{4E8A015D-CA16-9344-8D43-93B34BEF9365}tf16401378</Template>
  <TotalTime>448</TotalTime>
  <Words>2420</Words>
  <Application>Microsoft Macintosh PowerPoint</Application>
  <PresentationFormat>On-screen Show (16:9)</PresentationFormat>
  <Paragraphs>278</Paragraphs>
  <Slides>46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Menlo</vt:lpstr>
      <vt:lpstr>MS Shell Dlg 2</vt:lpstr>
      <vt:lpstr>Wingdings</vt:lpstr>
      <vt:lpstr>Wingdings 3</vt:lpstr>
      <vt:lpstr>Madison</vt:lpstr>
      <vt:lpstr>Communication Patterns</vt:lpstr>
      <vt:lpstr>Looking at a TD game</vt:lpstr>
      <vt:lpstr>Communication Patterns</vt:lpstr>
      <vt:lpstr>Example</vt:lpstr>
      <vt:lpstr>Communication Patterns</vt:lpstr>
      <vt:lpstr>Observer</vt:lpstr>
      <vt:lpstr>Observer Pattern</vt:lpstr>
      <vt:lpstr>Observer Pattern</vt:lpstr>
      <vt:lpstr>Another way to think about this… </vt:lpstr>
      <vt:lpstr>From: Game Programming Patterns</vt:lpstr>
      <vt:lpstr>Implementation</vt:lpstr>
      <vt:lpstr>Not one but a LIST</vt:lpstr>
      <vt:lpstr>Subject</vt:lpstr>
      <vt:lpstr>Who Controls the List? </vt:lpstr>
      <vt:lpstr>What if… </vt:lpstr>
      <vt:lpstr>Final Thoughts</vt:lpstr>
      <vt:lpstr>Lapsed Listener Problem</vt:lpstr>
      <vt:lpstr>Event Bus AKA Event Queue</vt:lpstr>
      <vt:lpstr>Event Bus / Command Pattern</vt:lpstr>
      <vt:lpstr>Observer</vt:lpstr>
      <vt:lpstr>Event Queue / Event Bus </vt:lpstr>
      <vt:lpstr>Keyboard buffer</vt:lpstr>
      <vt:lpstr>Central Event Bus</vt:lpstr>
      <vt:lpstr>Decoupled From Time</vt:lpstr>
      <vt:lpstr>Event Queue</vt:lpstr>
      <vt:lpstr>Other Options</vt:lpstr>
      <vt:lpstr>MOAR pitfalls</vt:lpstr>
      <vt:lpstr>Data Heavy Events</vt:lpstr>
      <vt:lpstr>What about… </vt:lpstr>
      <vt:lpstr>FIFO for the WIN</vt:lpstr>
      <vt:lpstr>Quick Aside</vt:lpstr>
      <vt:lpstr>Quick Aside</vt:lpstr>
      <vt:lpstr>Merging requests for great power</vt:lpstr>
      <vt:lpstr>What Goes in the Queue?</vt:lpstr>
      <vt:lpstr>Types of Queue</vt:lpstr>
      <vt:lpstr>Who Can Read from the Queue? Single-Cast Queue</vt:lpstr>
      <vt:lpstr>Who Can Read from the Queue? Broadcast Queue</vt:lpstr>
      <vt:lpstr>Who Can Read from the Queue? Work Queue</vt:lpstr>
      <vt:lpstr>Who Can Write to the Queue?</vt:lpstr>
      <vt:lpstr>Who Can Write to the Queue?</vt:lpstr>
      <vt:lpstr>What is the lifetime of objects in the queue?</vt:lpstr>
      <vt:lpstr>Lifetime of the objects in the queue</vt:lpstr>
      <vt:lpstr>Lifetime of the objects in the queue</vt:lpstr>
      <vt:lpstr>Thoughts on Queues and Threads</vt:lpstr>
      <vt:lpstr>Part 03: Communication Patterns Summary</vt:lpstr>
      <vt:lpstr>More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In Games</dc:title>
  <cp:lastModifiedBy>Drew Clinkenbeard</cp:lastModifiedBy>
  <cp:revision>36</cp:revision>
  <cp:lastPrinted>2018-09-10T02:16:58Z</cp:lastPrinted>
  <dcterms:modified xsi:type="dcterms:W3CDTF">2020-09-06T23:38:08Z</dcterms:modified>
</cp:coreProperties>
</file>